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636" r:id="rId2"/>
    <p:sldId id="648" r:id="rId3"/>
    <p:sldId id="637" r:id="rId4"/>
    <p:sldId id="600" r:id="rId5"/>
    <p:sldId id="624" r:id="rId6"/>
    <p:sldId id="630" r:id="rId7"/>
    <p:sldId id="660" r:id="rId8"/>
    <p:sldId id="659" r:id="rId9"/>
    <p:sldId id="649" r:id="rId10"/>
    <p:sldId id="650" r:id="rId11"/>
    <p:sldId id="651" r:id="rId12"/>
    <p:sldId id="652" r:id="rId13"/>
    <p:sldId id="653" r:id="rId14"/>
    <p:sldId id="654" r:id="rId15"/>
    <p:sldId id="655" r:id="rId16"/>
    <p:sldId id="656" r:id="rId17"/>
    <p:sldId id="657" r:id="rId18"/>
    <p:sldId id="658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jpe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AI </a:t>
            </a:r>
            <a:r>
              <a:rPr lang="ko-KR" altLang="en-US" sz="2800" b="1" dirty="0">
                <a:latin typeface="+mj-ea"/>
                <a:ea typeface="+mj-ea"/>
              </a:rPr>
              <a:t>기반의 차세대 의료진단시스템 구축 연구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20220218</a:t>
            </a:r>
            <a:endParaRPr lang="en-US" altLang="ko-KR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정기 회의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</a:t>
            </a:r>
            <a:r>
              <a:rPr lang="ko-KR" altLang="en-US" sz="1400" b="1" dirty="0">
                <a:latin typeface="+mj-ea"/>
                <a:ea typeface="+mj-ea"/>
              </a:rPr>
              <a:t>차년도 </a:t>
            </a:r>
            <a:r>
              <a:rPr lang="en-US" altLang="ko-KR" sz="1400" b="1" dirty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8250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4" y="127265"/>
            <a:ext cx="569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segmentation </a:t>
            </a:r>
            <a:r>
              <a:rPr lang="ko-KR" altLang="en-US" b="1" dirty="0">
                <a:latin typeface="+mj-ea"/>
              </a:rPr>
              <a:t>추가된 이미지 </a:t>
            </a:r>
            <a:r>
              <a:rPr lang="ko-KR" altLang="en-US" b="1" dirty="0" err="1">
                <a:latin typeface="+mj-ea"/>
              </a:rPr>
              <a:t>전처리</a:t>
            </a:r>
            <a:endParaRPr lang="ko-KR" altLang="en-US" b="1" dirty="0">
              <a:latin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6170" y="630221"/>
            <a:ext cx="7981485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데이터 위치</a:t>
            </a:r>
            <a:r>
              <a:rPr lang="en-US" altLang="ko-KR" sz="1400" dirty="0">
                <a:latin typeface="+mj-ea"/>
                <a:ea typeface="+mj-ea"/>
              </a:rPr>
              <a:t>: Z:\01. </a:t>
            </a:r>
            <a:r>
              <a:rPr lang="ko-KR" altLang="en-US" sz="1400" dirty="0">
                <a:latin typeface="+mj-ea"/>
                <a:ea typeface="+mj-ea"/>
              </a:rPr>
              <a:t>현미경 이미지 통합</a:t>
            </a:r>
            <a:r>
              <a:rPr lang="en-US" altLang="ko-KR" sz="1400" dirty="0">
                <a:latin typeface="+mj-ea"/>
                <a:ea typeface="+mj-ea"/>
              </a:rPr>
              <a:t>\2022 Colon M,N </a:t>
            </a:r>
            <a:r>
              <a:rPr lang="ko-KR" altLang="en-US" sz="1400" dirty="0">
                <a:latin typeface="+mj-ea"/>
                <a:ea typeface="+mj-ea"/>
              </a:rPr>
              <a:t>촬영 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 err="1">
                <a:latin typeface="+mj-ea"/>
                <a:ea typeface="+mj-ea"/>
              </a:rPr>
              <a:t>저배율</a:t>
            </a:r>
            <a:r>
              <a:rPr lang="ko-KR" altLang="en-US" sz="1400" dirty="0">
                <a:latin typeface="+mj-ea"/>
                <a:ea typeface="+mj-ea"/>
              </a:rPr>
              <a:t> 및 빛 차이확인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데이터에서 </a:t>
            </a:r>
            <a:r>
              <a:rPr lang="en-US" altLang="ko-KR" sz="1400" dirty="0">
                <a:latin typeface="+mj-ea"/>
                <a:ea typeface="+mj-ea"/>
              </a:rPr>
              <a:t>noise </a:t>
            </a:r>
            <a:r>
              <a:rPr lang="ko-KR" altLang="en-US" sz="1400" dirty="0">
                <a:latin typeface="+mj-ea"/>
                <a:ea typeface="+mj-ea"/>
              </a:rPr>
              <a:t>다수 확인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Pretrained filtering model</a:t>
            </a:r>
            <a:r>
              <a:rPr lang="ko-KR" altLang="en-US" sz="1400" dirty="0">
                <a:latin typeface="+mj-ea"/>
                <a:ea typeface="+mj-ea"/>
              </a:rPr>
              <a:t>을 활용하여 데이터 선별 중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선별 후 정성적으로 추가 삭제할 데이터를 확인함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Model</a:t>
            </a:r>
            <a:r>
              <a:rPr lang="ko-KR" altLang="en-US" sz="1400" dirty="0">
                <a:latin typeface="+mj-ea"/>
                <a:ea typeface="+mj-ea"/>
              </a:rPr>
              <a:t>이 거르지 못한 </a:t>
            </a:r>
            <a:r>
              <a:rPr lang="en-US" altLang="ko-KR" sz="1400" dirty="0">
                <a:latin typeface="+mj-ea"/>
                <a:ea typeface="+mj-ea"/>
              </a:rPr>
              <a:t>noise</a:t>
            </a:r>
            <a:r>
              <a:rPr lang="ko-KR" altLang="en-US" sz="1400" dirty="0">
                <a:latin typeface="+mj-ea"/>
                <a:ea typeface="+mj-ea"/>
              </a:rPr>
              <a:t>를 모아 </a:t>
            </a:r>
            <a:r>
              <a:rPr lang="en-US" altLang="ko-KR" sz="1400" dirty="0">
                <a:latin typeface="+mj-ea"/>
                <a:ea typeface="+mj-ea"/>
              </a:rPr>
              <a:t>Pretrained Model</a:t>
            </a:r>
            <a:r>
              <a:rPr lang="ko-KR" altLang="en-US" sz="1400" dirty="0">
                <a:latin typeface="+mj-ea"/>
                <a:ea typeface="+mj-ea"/>
              </a:rPr>
              <a:t>을 추가적으로 학습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F45D4A-0DEA-45E2-A0E4-9F5FAC4172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800132"/>
            <a:ext cx="2063390" cy="15094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00FAA2-45F0-4DD1-BFBB-B8728363BD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609" y="2803446"/>
            <a:ext cx="2063391" cy="15094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C3B22C-5265-4436-B105-C3F8FC116B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4531143"/>
            <a:ext cx="2063390" cy="15094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8ED679-B64A-4CF3-9EEC-BD03611E2B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609" y="4537772"/>
            <a:ext cx="2063390" cy="1509406"/>
          </a:xfrm>
          <a:prstGeom prst="rect">
            <a:avLst/>
          </a:prstGeom>
        </p:spPr>
      </p:pic>
      <p:sp>
        <p:nvSpPr>
          <p:cNvPr id="21" name="사다리꼴 20">
            <a:extLst>
              <a:ext uri="{FF2B5EF4-FFF2-40B4-BE49-F238E27FC236}">
                <a16:creationId xmlns:a16="http://schemas.microsoft.com/office/drawing/2014/main" id="{CB0E3D9B-F13D-4E79-B5EB-284229240D08}"/>
              </a:ext>
            </a:extLst>
          </p:cNvPr>
          <p:cNvSpPr/>
          <p:nvPr/>
        </p:nvSpPr>
        <p:spPr>
          <a:xfrm rot="5400000">
            <a:off x="6188819" y="3119796"/>
            <a:ext cx="1031846" cy="870078"/>
          </a:xfrm>
          <a:prstGeom prst="trapezoi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FDC923-76C8-4EF3-9D9F-0EB8F80091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228" y="3271177"/>
            <a:ext cx="716121" cy="5238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675169-63C0-41E1-BD04-6CB3510E23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78" y="3349611"/>
            <a:ext cx="700747" cy="5126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0DD807-2554-4D4A-9143-767163FBB4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385" y="3429000"/>
            <a:ext cx="699440" cy="51165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3663105-C679-4D4D-8A80-1CC8C833D23D}"/>
              </a:ext>
            </a:extLst>
          </p:cNvPr>
          <p:cNvCxnSpPr>
            <a:cxnSpLocks/>
          </p:cNvCxnSpPr>
          <p:nvPr/>
        </p:nvCxnSpPr>
        <p:spPr>
          <a:xfrm>
            <a:off x="5848349" y="3554835"/>
            <a:ext cx="4027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2FA0DC4-CF02-4D51-9259-5A467736E982}"/>
              </a:ext>
            </a:extLst>
          </p:cNvPr>
          <p:cNvCxnSpPr>
            <a:cxnSpLocks/>
          </p:cNvCxnSpPr>
          <p:nvPr/>
        </p:nvCxnSpPr>
        <p:spPr>
          <a:xfrm>
            <a:off x="7139781" y="3322347"/>
            <a:ext cx="5109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0099013-0BD1-4A0A-B2DA-896FDD3FAB66}"/>
              </a:ext>
            </a:extLst>
          </p:cNvPr>
          <p:cNvCxnSpPr>
            <a:cxnSpLocks/>
          </p:cNvCxnSpPr>
          <p:nvPr/>
        </p:nvCxnSpPr>
        <p:spPr>
          <a:xfrm>
            <a:off x="7139781" y="3778561"/>
            <a:ext cx="5109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63EE8F84-0CA1-435B-9254-2D93C09F29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398" y="2859916"/>
            <a:ext cx="699440" cy="5116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C4D1A88-F601-4B7C-A006-8E6D0E0704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03" y="3521131"/>
            <a:ext cx="716121" cy="52385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17F46BB-8157-42F9-8C81-F01BACDD6C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653" y="3599565"/>
            <a:ext cx="700747" cy="5126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9EF7F9-162E-4A8F-B24B-6EC79F7AEE77}"/>
              </a:ext>
            </a:extLst>
          </p:cNvPr>
          <p:cNvSpPr txBox="1"/>
          <p:nvPr/>
        </p:nvSpPr>
        <p:spPr>
          <a:xfrm>
            <a:off x="6328272" y="3231669"/>
            <a:ext cx="71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Deep</a:t>
            </a:r>
          </a:p>
          <a:p>
            <a:pPr algn="ctr"/>
            <a:r>
              <a:rPr lang="en-US" altLang="ko-KR" sz="1200" dirty="0"/>
              <a:t>Noise</a:t>
            </a:r>
          </a:p>
          <a:p>
            <a:pPr algn="ctr"/>
            <a:r>
              <a:rPr lang="en-US" altLang="ko-KR" sz="1200" dirty="0"/>
              <a:t>Filter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CA0150-7DAA-4C15-9F85-6733A4B005F5}"/>
              </a:ext>
            </a:extLst>
          </p:cNvPr>
          <p:cNvSpPr txBox="1"/>
          <p:nvPr/>
        </p:nvSpPr>
        <p:spPr>
          <a:xfrm>
            <a:off x="7009889" y="3045348"/>
            <a:ext cx="716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52B693-FD76-4B1B-A1DF-CD5C36C06226}"/>
              </a:ext>
            </a:extLst>
          </p:cNvPr>
          <p:cNvSpPr txBox="1"/>
          <p:nvPr/>
        </p:nvSpPr>
        <p:spPr>
          <a:xfrm>
            <a:off x="7044393" y="3753735"/>
            <a:ext cx="716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Noise</a:t>
            </a:r>
            <a:endParaRPr lang="ko-KR" altLang="en-US" sz="1200" dirty="0"/>
          </a:p>
        </p:txBody>
      </p:sp>
      <p:sp>
        <p:nvSpPr>
          <p:cNvPr id="27" name="사다리꼴 26">
            <a:extLst>
              <a:ext uri="{FF2B5EF4-FFF2-40B4-BE49-F238E27FC236}">
                <a16:creationId xmlns:a16="http://schemas.microsoft.com/office/drawing/2014/main" id="{9F33EFD6-FD06-4B54-8C5D-6FCCF4B56FF0}"/>
              </a:ext>
            </a:extLst>
          </p:cNvPr>
          <p:cNvSpPr/>
          <p:nvPr/>
        </p:nvSpPr>
        <p:spPr>
          <a:xfrm rot="5400000">
            <a:off x="6188819" y="4889785"/>
            <a:ext cx="1031846" cy="870078"/>
          </a:xfrm>
          <a:prstGeom prst="trapezoi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CDCA34-03A6-4458-BBE5-FE5C7696CA57}"/>
              </a:ext>
            </a:extLst>
          </p:cNvPr>
          <p:cNvSpPr txBox="1"/>
          <p:nvPr/>
        </p:nvSpPr>
        <p:spPr>
          <a:xfrm>
            <a:off x="6328272" y="5001658"/>
            <a:ext cx="71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Deep</a:t>
            </a:r>
          </a:p>
          <a:p>
            <a:pPr algn="ctr"/>
            <a:r>
              <a:rPr lang="en-US" altLang="ko-KR" sz="1200" dirty="0"/>
              <a:t>Noise</a:t>
            </a:r>
          </a:p>
          <a:p>
            <a:pPr algn="ctr"/>
            <a:r>
              <a:rPr lang="en-US" altLang="ko-KR" sz="1200" dirty="0"/>
              <a:t>Filter</a:t>
            </a:r>
            <a:endParaRPr lang="ko-KR" altLang="en-US" sz="12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C9A9299-0CBC-4E8D-BACB-57FAD9AA1B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632" y="5068996"/>
            <a:ext cx="699440" cy="511653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5B28CDA-9B08-4C9E-B98C-998FCF60F874}"/>
              </a:ext>
            </a:extLst>
          </p:cNvPr>
          <p:cNvCxnSpPr>
            <a:cxnSpLocks/>
          </p:cNvCxnSpPr>
          <p:nvPr/>
        </p:nvCxnSpPr>
        <p:spPr>
          <a:xfrm>
            <a:off x="5848349" y="5324823"/>
            <a:ext cx="4027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47A8378-C729-45DD-B6FF-1FA515D07EDF}"/>
              </a:ext>
            </a:extLst>
          </p:cNvPr>
          <p:cNvCxnSpPr>
            <a:cxnSpLocks/>
          </p:cNvCxnSpPr>
          <p:nvPr/>
        </p:nvCxnSpPr>
        <p:spPr>
          <a:xfrm flipV="1">
            <a:off x="7972579" y="5324822"/>
            <a:ext cx="265884" cy="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4C42ED0-BD5D-4149-B700-6AE4DB46F52C}"/>
              </a:ext>
            </a:extLst>
          </p:cNvPr>
          <p:cNvSpPr txBox="1"/>
          <p:nvPr/>
        </p:nvSpPr>
        <p:spPr>
          <a:xfrm>
            <a:off x="7306318" y="5186322"/>
            <a:ext cx="716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Pred</a:t>
            </a:r>
            <a:r>
              <a:rPr lang="en-US" altLang="ko-KR" sz="1200" dirty="0"/>
              <a:t> : N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C3004C-666D-483E-86F7-9209018D1C37}"/>
              </a:ext>
            </a:extLst>
          </p:cNvPr>
          <p:cNvSpPr txBox="1"/>
          <p:nvPr/>
        </p:nvSpPr>
        <p:spPr>
          <a:xfrm>
            <a:off x="8034833" y="5186321"/>
            <a:ext cx="122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GT : Noise</a:t>
            </a:r>
            <a:endParaRPr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A29939-AA3B-4389-AFFA-287D332E9AEE}"/>
              </a:ext>
            </a:extLst>
          </p:cNvPr>
          <p:cNvCxnSpPr>
            <a:cxnSpLocks/>
          </p:cNvCxnSpPr>
          <p:nvPr/>
        </p:nvCxnSpPr>
        <p:spPr>
          <a:xfrm>
            <a:off x="7139781" y="5324823"/>
            <a:ext cx="2089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60490DC-1FA4-4C05-8183-D713BDB97A80}"/>
              </a:ext>
            </a:extLst>
          </p:cNvPr>
          <p:cNvGrpSpPr/>
          <p:nvPr/>
        </p:nvGrpSpPr>
        <p:grpSpPr>
          <a:xfrm>
            <a:off x="6251148" y="5321372"/>
            <a:ext cx="1854373" cy="550745"/>
            <a:chOff x="6251148" y="5321372"/>
            <a:chExt cx="1854373" cy="550745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5368A5D9-B0BE-40D4-BBF9-419B54D91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1148" y="5872117"/>
              <a:ext cx="1854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F1A6604-2E60-49E8-9A73-9CD48285FC69}"/>
                </a:ext>
              </a:extLst>
            </p:cNvPr>
            <p:cNvCxnSpPr>
              <a:cxnSpLocks/>
            </p:cNvCxnSpPr>
            <p:nvPr/>
          </p:nvCxnSpPr>
          <p:spPr>
            <a:xfrm>
              <a:off x="8105520" y="5321372"/>
              <a:ext cx="1" cy="54827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2C1449A-218F-4FE4-B200-68CD6155D232}"/>
              </a:ext>
            </a:extLst>
          </p:cNvPr>
          <p:cNvSpPr txBox="1"/>
          <p:nvPr/>
        </p:nvSpPr>
        <p:spPr>
          <a:xfrm>
            <a:off x="6537701" y="5810504"/>
            <a:ext cx="1432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/>
              <a:t>Backpropagation</a:t>
            </a:r>
            <a:endParaRPr lang="ko-KR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84942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현미경 파트 전처리 변경 실험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016659"/>
            <a:ext cx="3525408" cy="2578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오른쪽 화살표 4"/>
          <p:cNvSpPr/>
          <p:nvPr/>
        </p:nvSpPr>
        <p:spPr>
          <a:xfrm>
            <a:off x="4044592" y="1931350"/>
            <a:ext cx="623843" cy="512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712" y="1016659"/>
            <a:ext cx="3525408" cy="2578897"/>
          </a:xfrm>
          <a:prstGeom prst="rect">
            <a:avLst/>
          </a:prstGeom>
        </p:spPr>
      </p:pic>
      <p:cxnSp>
        <p:nvCxnSpPr>
          <p:cNvPr id="8" name="직선 연결선 7"/>
          <p:cNvCxnSpPr>
            <a:stCxn id="19" idx="0"/>
          </p:cNvCxnSpPr>
          <p:nvPr/>
        </p:nvCxnSpPr>
        <p:spPr>
          <a:xfrm>
            <a:off x="6573416" y="1016659"/>
            <a:ext cx="6846" cy="26494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688641" y="897163"/>
            <a:ext cx="0" cy="2768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488660" y="1016658"/>
            <a:ext cx="6846" cy="26494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810712" y="1854438"/>
            <a:ext cx="352540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810712" y="2793050"/>
            <a:ext cx="352540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3" idx="2"/>
            <a:endCxn id="26" idx="0"/>
          </p:cNvCxnSpPr>
          <p:nvPr/>
        </p:nvCxnSpPr>
        <p:spPr>
          <a:xfrm flipH="1">
            <a:off x="2026164" y="3595556"/>
            <a:ext cx="10860" cy="1136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18" y="4732147"/>
            <a:ext cx="1809092" cy="132338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484655" y="6055530"/>
            <a:ext cx="127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512 *512</a:t>
            </a:r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605" y="4052005"/>
            <a:ext cx="1137151" cy="1046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710" y="4180020"/>
            <a:ext cx="1149249" cy="1064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198" y="4328531"/>
            <a:ext cx="1112956" cy="1088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318" y="4452027"/>
            <a:ext cx="1137151" cy="1046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423" y="4580042"/>
            <a:ext cx="1149249" cy="1064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911" y="4728553"/>
            <a:ext cx="1112956" cy="1088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694" y="4853075"/>
            <a:ext cx="1137151" cy="1046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799" y="4981090"/>
            <a:ext cx="1149249" cy="1064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287" y="5129601"/>
            <a:ext cx="1112956" cy="10887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1" name="직선 화살표 연결선 40"/>
          <p:cNvCxnSpPr>
            <a:stCxn id="19" idx="2"/>
            <a:endCxn id="36" idx="0"/>
          </p:cNvCxnSpPr>
          <p:nvPr/>
        </p:nvCxnSpPr>
        <p:spPr>
          <a:xfrm flipH="1">
            <a:off x="6571048" y="3595556"/>
            <a:ext cx="2368" cy="984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470615" y="6296304"/>
            <a:ext cx="202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(512 *512) X12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13149" y="585515"/>
            <a:ext cx="181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지난주</a:t>
            </a:r>
            <a:r>
              <a:rPr lang="en-US" altLang="ko-KR" dirty="0"/>
              <a:t> </a:t>
            </a:r>
            <a:r>
              <a:rPr lang="ko-KR" altLang="en-US" dirty="0"/>
              <a:t>계획</a:t>
            </a:r>
          </a:p>
        </p:txBody>
      </p:sp>
    </p:spTree>
    <p:extLst>
      <p:ext uri="{BB962C8B-B14F-4D97-AF65-F5344CB8AC3E}">
        <p14:creationId xmlns:p14="http://schemas.microsoft.com/office/powerpoint/2010/main" val="3586489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현미경 파트 전처리 변경 실험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016659"/>
            <a:ext cx="3525408" cy="2578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오른쪽 화살표 4"/>
          <p:cNvSpPr/>
          <p:nvPr/>
        </p:nvSpPr>
        <p:spPr>
          <a:xfrm>
            <a:off x="4044592" y="1931350"/>
            <a:ext cx="623843" cy="512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6573416" y="1016659"/>
            <a:ext cx="6846" cy="26494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688641" y="897163"/>
            <a:ext cx="0" cy="27689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488660" y="1016658"/>
            <a:ext cx="6846" cy="26494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810712" y="1854438"/>
            <a:ext cx="352540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810712" y="2793050"/>
            <a:ext cx="352540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3" idx="2"/>
            <a:endCxn id="26" idx="0"/>
          </p:cNvCxnSpPr>
          <p:nvPr/>
        </p:nvCxnSpPr>
        <p:spPr>
          <a:xfrm flipH="1">
            <a:off x="2026164" y="3595556"/>
            <a:ext cx="10860" cy="1136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18" y="4732147"/>
            <a:ext cx="1809092" cy="132338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484655" y="6055530"/>
            <a:ext cx="127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512 *512</a:t>
            </a:r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270" y="4178253"/>
            <a:ext cx="1137151" cy="1046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375" y="4306268"/>
            <a:ext cx="1149249" cy="1064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5863" y="4454779"/>
            <a:ext cx="1112956" cy="1088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983" y="4578275"/>
            <a:ext cx="1137151" cy="1046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5235" y="4720292"/>
            <a:ext cx="1112956" cy="1088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9089" y="4878829"/>
            <a:ext cx="1112956" cy="10887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1" name="직선 화살표 연결선 40"/>
          <p:cNvCxnSpPr>
            <a:cxnSpLocks/>
          </p:cNvCxnSpPr>
          <p:nvPr/>
        </p:nvCxnSpPr>
        <p:spPr>
          <a:xfrm flipH="1">
            <a:off x="6571048" y="3595556"/>
            <a:ext cx="2368" cy="984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688641" y="6055466"/>
            <a:ext cx="202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(512 *512) X6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13149" y="585515"/>
            <a:ext cx="181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변경</a:t>
            </a:r>
            <a:r>
              <a:rPr lang="en-US" altLang="ko-KR" dirty="0"/>
              <a:t> </a:t>
            </a:r>
            <a:r>
              <a:rPr lang="ko-KR" altLang="en-US" dirty="0"/>
              <a:t>계획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456763-33F0-4BBA-BE59-97769CBBD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3298" y="985487"/>
            <a:ext cx="3587757" cy="263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37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현미경 파트 전처리 변경 실험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95BB1B-5F5D-4C73-AABC-55672230EE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0" t="232" r="49529" b="65190"/>
          <a:stretch/>
        </p:blipFill>
        <p:spPr>
          <a:xfrm>
            <a:off x="667988" y="1639593"/>
            <a:ext cx="1866899" cy="1864907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F9EF65C2-612C-4455-9793-519BFFDA09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32021" r="48151" b="33401"/>
          <a:stretch/>
        </p:blipFill>
        <p:spPr>
          <a:xfrm>
            <a:off x="665101" y="3639843"/>
            <a:ext cx="1866899" cy="18649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206AC95-09B0-45A6-AC6F-881442FA84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6239" b="53896"/>
          <a:stretch/>
        </p:blipFill>
        <p:spPr>
          <a:xfrm>
            <a:off x="3011963" y="1639593"/>
            <a:ext cx="1866899" cy="1864905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B43480A1-3CFE-4C8E-A771-C4C6F27D62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9" t="45000" r="33119" b="8896"/>
          <a:stretch/>
        </p:blipFill>
        <p:spPr>
          <a:xfrm>
            <a:off x="3011962" y="3639841"/>
            <a:ext cx="1866899" cy="186490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D4A1AD0C-4147-4510-84FC-681E28273A55}"/>
              </a:ext>
            </a:extLst>
          </p:cNvPr>
          <p:cNvSpPr txBox="1"/>
          <p:nvPr/>
        </p:nvSpPr>
        <p:spPr>
          <a:xfrm>
            <a:off x="960731" y="1270261"/>
            <a:ext cx="127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 Patches</a:t>
            </a:r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F1BF595-DE94-4269-BBB0-F1D86AEB3419}"/>
              </a:ext>
            </a:extLst>
          </p:cNvPr>
          <p:cNvSpPr txBox="1"/>
          <p:nvPr/>
        </p:nvSpPr>
        <p:spPr>
          <a:xfrm>
            <a:off x="3408260" y="1270261"/>
            <a:ext cx="127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 Patches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CC20CF8-6942-4E10-8F07-55DB94040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752" y="1639593"/>
            <a:ext cx="1950007" cy="18005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AF1FBA-E837-49BC-93F8-601511B8B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752" y="3700764"/>
            <a:ext cx="1996306" cy="180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05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315795A-E040-45FD-B8AB-7280353BAF4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4320" y="617272"/>
          <a:ext cx="8777400" cy="614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800">
                  <a:extLst>
                    <a:ext uri="{9D8B030D-6E8A-4147-A177-3AD203B41FA5}">
                      <a16:colId xmlns:a16="http://schemas.microsoft.com/office/drawing/2014/main" val="1059284475"/>
                    </a:ext>
                  </a:extLst>
                </a:gridCol>
                <a:gridCol w="2925800">
                  <a:extLst>
                    <a:ext uri="{9D8B030D-6E8A-4147-A177-3AD203B41FA5}">
                      <a16:colId xmlns:a16="http://schemas.microsoft.com/office/drawing/2014/main" val="537795903"/>
                    </a:ext>
                  </a:extLst>
                </a:gridCol>
                <a:gridCol w="2925800">
                  <a:extLst>
                    <a:ext uri="{9D8B030D-6E8A-4147-A177-3AD203B41FA5}">
                      <a16:colId xmlns:a16="http://schemas.microsoft.com/office/drawing/2014/main" val="2146519959"/>
                    </a:ext>
                  </a:extLst>
                </a:gridCol>
              </a:tblGrid>
              <a:tr h="419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Ground-Truth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Prediction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786316"/>
                  </a:ext>
                </a:extLst>
              </a:tr>
              <a:tr h="19099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896939"/>
                  </a:ext>
                </a:extLst>
              </a:tr>
              <a:tr h="19099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218277"/>
                  </a:ext>
                </a:extLst>
              </a:tr>
              <a:tr h="19099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440210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+mj-ea"/>
                <a:ea typeface="+mj-ea"/>
              </a:rPr>
              <a:t>Segmentation </a:t>
            </a:r>
            <a:r>
              <a:rPr lang="ko-KR" altLang="en-US" sz="2000" b="1">
                <a:latin typeface="+mj-ea"/>
                <a:ea typeface="+mj-ea"/>
              </a:rPr>
              <a:t>실험결과 </a:t>
            </a:r>
            <a:r>
              <a:rPr lang="en-US" altLang="ko-KR" sz="2000" b="1">
                <a:latin typeface="+mj-ea"/>
                <a:ea typeface="+mj-ea"/>
              </a:rPr>
              <a:t>- </a:t>
            </a:r>
            <a:r>
              <a:rPr lang="ko-KR" altLang="en-US" sz="2000" b="1">
                <a:latin typeface="+mj-ea"/>
                <a:ea typeface="+mj-ea"/>
              </a:rPr>
              <a:t>정성평가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5F39AF-BE76-4BDE-9345-ADEDA8F973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70" y="1061943"/>
            <a:ext cx="2527674" cy="18490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2DF6ED-B2DA-4747-B332-75B6642055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53" y="1062068"/>
            <a:ext cx="2527674" cy="18490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AF92ACC-A95B-405C-82AA-6213E2B5E0EC}"/>
              </a:ext>
            </a:extLst>
          </p:cNvPr>
          <p:cNvSpPr/>
          <p:nvPr/>
        </p:nvSpPr>
        <p:spPr>
          <a:xfrm rot="16200000">
            <a:off x="-635972" y="1863351"/>
            <a:ext cx="15600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2021S 0139816030101-10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194E89-8E62-4CE3-B6B0-108C5E308D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70" y="2987733"/>
            <a:ext cx="2547796" cy="18637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1E7B3F5-E98F-4BDC-A022-0F952CFDF9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53" y="2987733"/>
            <a:ext cx="2527676" cy="184903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940C7D-75E3-4C8C-8C9B-A6D3D8094286}"/>
              </a:ext>
            </a:extLst>
          </p:cNvPr>
          <p:cNvSpPr/>
          <p:nvPr/>
        </p:nvSpPr>
        <p:spPr>
          <a:xfrm rot="16200000">
            <a:off x="-668836" y="3789141"/>
            <a:ext cx="16257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2021S 0140799120101-522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4EF50F3-CFC1-4E0B-8626-D90D57F1D2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218" y="4869918"/>
            <a:ext cx="2547796" cy="18637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0891F8C-9677-4667-A97B-6724937F22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70" y="4882863"/>
            <a:ext cx="2527674" cy="184903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5347764-AF7B-49BE-94FE-4BD67AC1D3D9}"/>
              </a:ext>
            </a:extLst>
          </p:cNvPr>
          <p:cNvSpPr/>
          <p:nvPr/>
        </p:nvSpPr>
        <p:spPr>
          <a:xfrm rot="16200000">
            <a:off x="-668836" y="5676912"/>
            <a:ext cx="16257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2021S 0140799120101-554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8ADBDEA-7937-4587-A06F-A545EA8474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1" y="1061943"/>
            <a:ext cx="2527674" cy="184903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CCB3897-2A95-46A1-A855-781C9ED6C60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1" y="2987734"/>
            <a:ext cx="2527674" cy="184903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705D30B-682A-410D-90F5-0E88A9E4B00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0" y="4882862"/>
            <a:ext cx="2527675" cy="184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9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315795A-E040-45FD-B8AB-7280353BAF47}"/>
              </a:ext>
            </a:extLst>
          </p:cNvPr>
          <p:cNvGraphicFramePr>
            <a:graphicFrameLocks noGrp="1"/>
          </p:cNvGraphicFramePr>
          <p:nvPr/>
        </p:nvGraphicFramePr>
        <p:xfrm>
          <a:off x="274320" y="617272"/>
          <a:ext cx="8777400" cy="614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800">
                  <a:extLst>
                    <a:ext uri="{9D8B030D-6E8A-4147-A177-3AD203B41FA5}">
                      <a16:colId xmlns:a16="http://schemas.microsoft.com/office/drawing/2014/main" val="1059284475"/>
                    </a:ext>
                  </a:extLst>
                </a:gridCol>
                <a:gridCol w="2925800">
                  <a:extLst>
                    <a:ext uri="{9D8B030D-6E8A-4147-A177-3AD203B41FA5}">
                      <a16:colId xmlns:a16="http://schemas.microsoft.com/office/drawing/2014/main" val="537795903"/>
                    </a:ext>
                  </a:extLst>
                </a:gridCol>
                <a:gridCol w="2925800">
                  <a:extLst>
                    <a:ext uri="{9D8B030D-6E8A-4147-A177-3AD203B41FA5}">
                      <a16:colId xmlns:a16="http://schemas.microsoft.com/office/drawing/2014/main" val="2146519959"/>
                    </a:ext>
                  </a:extLst>
                </a:gridCol>
              </a:tblGrid>
              <a:tr h="419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Ground-Truth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Prediction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786316"/>
                  </a:ext>
                </a:extLst>
              </a:tr>
              <a:tr h="19099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896939"/>
                  </a:ext>
                </a:extLst>
              </a:tr>
              <a:tr h="19099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218277"/>
                  </a:ext>
                </a:extLst>
              </a:tr>
              <a:tr h="19099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440210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+mj-ea"/>
                <a:ea typeface="+mj-ea"/>
              </a:rPr>
              <a:t>Segmentation </a:t>
            </a:r>
            <a:r>
              <a:rPr lang="ko-KR" altLang="en-US" sz="2000" b="1">
                <a:latin typeface="+mj-ea"/>
                <a:ea typeface="+mj-ea"/>
              </a:rPr>
              <a:t>실험결과 </a:t>
            </a:r>
            <a:r>
              <a:rPr lang="en-US" altLang="ko-KR" sz="2000" b="1">
                <a:latin typeface="+mj-ea"/>
                <a:ea typeface="+mj-ea"/>
              </a:rPr>
              <a:t>- </a:t>
            </a:r>
            <a:r>
              <a:rPr lang="ko-KR" altLang="en-US" sz="2000" b="1">
                <a:latin typeface="+mj-ea"/>
                <a:ea typeface="+mj-ea"/>
              </a:rPr>
              <a:t>정성평가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036DBF-AAE3-4027-97C1-0DC967B2D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76" y="1070516"/>
            <a:ext cx="2522104" cy="18449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F8A5232-1983-4188-9D6B-8484F3C3BB13}"/>
              </a:ext>
            </a:extLst>
          </p:cNvPr>
          <p:cNvSpPr/>
          <p:nvPr/>
        </p:nvSpPr>
        <p:spPr>
          <a:xfrm rot="16200000">
            <a:off x="-673058" y="1834984"/>
            <a:ext cx="16257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2021S 0140799120101-642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7F3AC15-08E9-4247-9668-F1D3701635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76" y="2984135"/>
            <a:ext cx="2522104" cy="18449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95C5D6-99F9-4C98-B040-8998DD6650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17" y="2977971"/>
            <a:ext cx="2522104" cy="184496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BCB4AEF-3C73-440D-B9B5-F9844D3E0E18}"/>
              </a:ext>
            </a:extLst>
          </p:cNvPr>
          <p:cNvSpPr/>
          <p:nvPr/>
        </p:nvSpPr>
        <p:spPr>
          <a:xfrm rot="16200000">
            <a:off x="-737979" y="3732665"/>
            <a:ext cx="1755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2021S 0140799120101-1310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342478F-065B-4C18-A2CC-24640E6829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76" y="4885424"/>
            <a:ext cx="2522103" cy="184496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63266AD-D7A5-4EC8-B6F6-9CB3A2D63E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16" y="4885424"/>
            <a:ext cx="2522103" cy="184496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D3930A-0831-40A5-BAD3-94C5940A3CB5}"/>
              </a:ext>
            </a:extLst>
          </p:cNvPr>
          <p:cNvSpPr/>
          <p:nvPr/>
        </p:nvSpPr>
        <p:spPr>
          <a:xfrm rot="16200000">
            <a:off x="-673060" y="5684794"/>
            <a:ext cx="16257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2021S 0141973010101-238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1B1B65D-326D-47B8-BC35-9FACC9EF72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17" y="1070517"/>
            <a:ext cx="2522104" cy="184496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D5B8357-9C0E-4425-969B-DC5E8026A0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5" y="1070516"/>
            <a:ext cx="2522104" cy="184496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F4F1FB1-856A-4A00-B3A2-3CC5104C1D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5" y="2977969"/>
            <a:ext cx="2522104" cy="184496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1B27CC4-AB16-4507-8B26-43EB7C61924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5" y="4885423"/>
            <a:ext cx="2522103" cy="18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75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315795A-E040-45FD-B8AB-7280353BAF47}"/>
              </a:ext>
            </a:extLst>
          </p:cNvPr>
          <p:cNvGraphicFramePr>
            <a:graphicFrameLocks noGrp="1"/>
          </p:cNvGraphicFramePr>
          <p:nvPr/>
        </p:nvGraphicFramePr>
        <p:xfrm>
          <a:off x="274320" y="617272"/>
          <a:ext cx="8777400" cy="614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800">
                  <a:extLst>
                    <a:ext uri="{9D8B030D-6E8A-4147-A177-3AD203B41FA5}">
                      <a16:colId xmlns:a16="http://schemas.microsoft.com/office/drawing/2014/main" val="1059284475"/>
                    </a:ext>
                  </a:extLst>
                </a:gridCol>
                <a:gridCol w="2925800">
                  <a:extLst>
                    <a:ext uri="{9D8B030D-6E8A-4147-A177-3AD203B41FA5}">
                      <a16:colId xmlns:a16="http://schemas.microsoft.com/office/drawing/2014/main" val="537795903"/>
                    </a:ext>
                  </a:extLst>
                </a:gridCol>
                <a:gridCol w="2925800">
                  <a:extLst>
                    <a:ext uri="{9D8B030D-6E8A-4147-A177-3AD203B41FA5}">
                      <a16:colId xmlns:a16="http://schemas.microsoft.com/office/drawing/2014/main" val="2146519959"/>
                    </a:ext>
                  </a:extLst>
                </a:gridCol>
              </a:tblGrid>
              <a:tr h="419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Ground-Truth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Prediction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786316"/>
                  </a:ext>
                </a:extLst>
              </a:tr>
              <a:tr h="19099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896939"/>
                  </a:ext>
                </a:extLst>
              </a:tr>
              <a:tr h="19099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218277"/>
                  </a:ext>
                </a:extLst>
              </a:tr>
              <a:tr h="19099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440210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+mj-ea"/>
                <a:ea typeface="+mj-ea"/>
              </a:rPr>
              <a:t>Segmentation </a:t>
            </a:r>
            <a:r>
              <a:rPr lang="ko-KR" altLang="en-US" sz="2000" b="1">
                <a:latin typeface="+mj-ea"/>
                <a:ea typeface="+mj-ea"/>
              </a:rPr>
              <a:t>실험결과 </a:t>
            </a:r>
            <a:r>
              <a:rPr lang="en-US" altLang="ko-KR" sz="2000" b="1">
                <a:latin typeface="+mj-ea"/>
                <a:ea typeface="+mj-ea"/>
              </a:rPr>
              <a:t>- </a:t>
            </a:r>
            <a:r>
              <a:rPr lang="ko-KR" altLang="en-US" sz="2000" b="1">
                <a:latin typeface="+mj-ea"/>
                <a:ea typeface="+mj-ea"/>
              </a:rPr>
              <a:t>정성평가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9D3E7C-9CD0-4CBE-869E-182A4E2812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48" y="1066015"/>
            <a:ext cx="2522107" cy="18449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6242F3-563A-422B-9C31-E0B5C41E12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48" y="2973196"/>
            <a:ext cx="2522107" cy="18449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AFD324-8198-4932-857E-B257BA69B0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48" y="4880378"/>
            <a:ext cx="2522107" cy="18449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86CA2E-4700-4981-A356-16ECCBB299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1" y="1066015"/>
            <a:ext cx="2522107" cy="18449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CA7568-BE8D-4DE5-831B-5C088D2A9B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36" y="1066015"/>
            <a:ext cx="2522108" cy="18449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CA5BCE1-0812-4333-9825-82F4137D49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36" y="2973196"/>
            <a:ext cx="2522107" cy="184496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64019FB-0693-491B-B19C-52FD0167EF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1" y="2973196"/>
            <a:ext cx="2522108" cy="184496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EF00906-2256-40B4-BA40-AD06839151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2" y="4870010"/>
            <a:ext cx="2522106" cy="184496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D70C224-BE29-4653-8A37-01E127D044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35" y="4880379"/>
            <a:ext cx="2522106" cy="184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69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Segmentation </a:t>
            </a:r>
            <a:r>
              <a:rPr lang="ko-KR" altLang="en-US" sz="2000" b="1" dirty="0">
                <a:latin typeface="+mj-ea"/>
                <a:ea typeface="+mj-ea"/>
              </a:rPr>
              <a:t>실험결과 </a:t>
            </a:r>
            <a:r>
              <a:rPr lang="en-US" altLang="ko-KR" sz="2000" b="1" dirty="0">
                <a:latin typeface="+mj-ea"/>
                <a:ea typeface="+mj-ea"/>
              </a:rPr>
              <a:t>- </a:t>
            </a:r>
            <a:r>
              <a:rPr lang="ko-KR" altLang="en-US" sz="2000" b="1" dirty="0">
                <a:latin typeface="+mj-ea"/>
                <a:ea typeface="+mj-ea"/>
              </a:rPr>
              <a:t>정량평가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18ECBB-8D9B-471F-9238-CBDB5F6C6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90" y="1313639"/>
            <a:ext cx="6954220" cy="224821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DC3B80-D049-466F-9833-22A868C1B078}"/>
              </a:ext>
            </a:extLst>
          </p:cNvPr>
          <p:cNvSpPr/>
          <p:nvPr/>
        </p:nvSpPr>
        <p:spPr>
          <a:xfrm>
            <a:off x="684342" y="3780612"/>
            <a:ext cx="7981485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노란색으로 </a:t>
            </a:r>
            <a:r>
              <a:rPr lang="ko-KR" altLang="en-US" sz="1400" dirty="0" err="1">
                <a:latin typeface="+mj-ea"/>
                <a:ea typeface="+mj-ea"/>
              </a:rPr>
              <a:t>마킹된</a:t>
            </a:r>
            <a:r>
              <a:rPr lang="ko-KR" altLang="en-US" sz="1400" dirty="0">
                <a:latin typeface="+mj-ea"/>
                <a:ea typeface="+mj-ea"/>
              </a:rPr>
              <a:t> 부분은 다시 추론이 필요한 수치들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후술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데이터 추가에 따른 </a:t>
            </a:r>
            <a:r>
              <a:rPr lang="en-US" altLang="ko-KR" sz="1400" dirty="0">
                <a:latin typeface="+mj-ea"/>
                <a:ea typeface="+mj-ea"/>
              </a:rPr>
              <a:t>Test</a:t>
            </a:r>
            <a:r>
              <a:rPr lang="ko-KR" altLang="en-US" sz="1400" dirty="0">
                <a:latin typeface="+mj-ea"/>
                <a:ea typeface="+mj-ea"/>
              </a:rPr>
              <a:t>데이터 증강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인공지능 모델이 구분 어려운 형상을 많이 포함한 환자들 위주로 </a:t>
            </a:r>
            <a:r>
              <a:rPr lang="en-US" altLang="ko-KR" sz="1400" dirty="0">
                <a:latin typeface="+mj-ea"/>
                <a:ea typeface="+mj-ea"/>
              </a:rPr>
              <a:t>Test </a:t>
            </a:r>
            <a:r>
              <a:rPr lang="ko-KR" altLang="en-US" sz="1400" dirty="0">
                <a:latin typeface="+mj-ea"/>
                <a:ea typeface="+mj-ea"/>
              </a:rPr>
              <a:t>데이터에 추가함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TN</a:t>
            </a:r>
            <a:r>
              <a:rPr lang="ko-KR" altLang="en-US" sz="1400" dirty="0">
                <a:latin typeface="+mj-ea"/>
                <a:ea typeface="+mj-ea"/>
              </a:rPr>
              <a:t>와 </a:t>
            </a:r>
            <a:r>
              <a:rPr lang="en-US" altLang="ko-KR" sz="1400" dirty="0">
                <a:latin typeface="+mj-ea"/>
                <a:ea typeface="+mj-ea"/>
              </a:rPr>
              <a:t>TP</a:t>
            </a:r>
            <a:r>
              <a:rPr lang="ko-KR" altLang="en-US" sz="1400" dirty="0">
                <a:latin typeface="+mj-ea"/>
                <a:ea typeface="+mj-ea"/>
              </a:rPr>
              <a:t>의 비율 차이가 많은 데이터의 특성상 </a:t>
            </a:r>
            <a:r>
              <a:rPr lang="en-US" altLang="ko-KR" sz="1400" dirty="0">
                <a:latin typeface="+mj-ea"/>
                <a:ea typeface="+mj-ea"/>
              </a:rPr>
              <a:t>Precision</a:t>
            </a:r>
            <a:r>
              <a:rPr lang="ko-KR" altLang="en-US" sz="1400" dirty="0">
                <a:latin typeface="+mj-ea"/>
                <a:ea typeface="+mj-ea"/>
              </a:rPr>
              <a:t>과 </a:t>
            </a:r>
            <a:r>
              <a:rPr lang="en-US" altLang="ko-KR" sz="1400" dirty="0">
                <a:latin typeface="+mj-ea"/>
                <a:ea typeface="+mj-ea"/>
              </a:rPr>
              <a:t>Recall </a:t>
            </a:r>
            <a:r>
              <a:rPr lang="ko-KR" altLang="en-US" sz="1400" dirty="0">
                <a:latin typeface="+mj-ea"/>
                <a:ea typeface="+mj-ea"/>
              </a:rPr>
              <a:t>그리고 </a:t>
            </a:r>
            <a:r>
              <a:rPr lang="en-US" altLang="ko-KR" sz="1400" dirty="0">
                <a:latin typeface="+mj-ea"/>
                <a:ea typeface="+mj-ea"/>
              </a:rPr>
              <a:t>F1 score</a:t>
            </a:r>
            <a:r>
              <a:rPr lang="ko-KR" altLang="en-US" sz="1400" dirty="0">
                <a:latin typeface="+mj-ea"/>
                <a:ea typeface="+mj-ea"/>
              </a:rPr>
              <a:t>를 새로운 </a:t>
            </a:r>
            <a:r>
              <a:rPr lang="en-US" altLang="ko-KR" sz="1400" dirty="0">
                <a:latin typeface="+mj-ea"/>
                <a:ea typeface="+mj-ea"/>
              </a:rPr>
              <a:t>metric</a:t>
            </a:r>
            <a:r>
              <a:rPr lang="ko-KR" altLang="en-US" sz="1400" dirty="0">
                <a:latin typeface="+mj-ea"/>
                <a:ea typeface="+mj-ea"/>
              </a:rPr>
              <a:t>으로 도입하여 성능 비교를 더 쉽게 하였음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6258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Metric</a:t>
            </a:r>
            <a:r>
              <a:rPr lang="ko-KR" altLang="en-US" sz="2000" b="1" dirty="0">
                <a:latin typeface="+mj-ea"/>
                <a:ea typeface="+mj-ea"/>
              </a:rPr>
              <a:t>에 대한 의견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CCEC1F-7D4C-47E4-A973-F33D36573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896647"/>
            <a:ext cx="3848637" cy="6858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19C67F-E331-492F-9959-A7A7E0CE0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38" t="86092" r="18522"/>
          <a:stretch/>
        </p:blipFill>
        <p:spPr>
          <a:xfrm>
            <a:off x="1175043" y="5761410"/>
            <a:ext cx="2194167" cy="6213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D52405-9840-479A-B815-329D947B4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047"/>
          <a:stretch/>
        </p:blipFill>
        <p:spPr>
          <a:xfrm>
            <a:off x="1175043" y="3906170"/>
            <a:ext cx="2047190" cy="1774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F1353E-B671-4213-811F-1CF70A1A6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019" y="785894"/>
            <a:ext cx="1551850" cy="21107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FE4224-1964-4A1C-B4E8-A4854D9D2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72402"/>
            <a:ext cx="1959991" cy="14337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D6751A-D275-41CE-9703-9C30BD5506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51" y="2472402"/>
            <a:ext cx="1959991" cy="14337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474FF9-5334-40F0-A984-70C2FDFDE6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160" y="746802"/>
            <a:ext cx="1985182" cy="14521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A58D45-12F8-413C-BABC-7CFEAFDB76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46801"/>
            <a:ext cx="1985182" cy="145219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680701-3941-4820-8B02-8B1E176BE38C}"/>
              </a:ext>
            </a:extLst>
          </p:cNvPr>
          <p:cNvSpPr/>
          <p:nvPr/>
        </p:nvSpPr>
        <p:spPr>
          <a:xfrm>
            <a:off x="4074082" y="3992632"/>
            <a:ext cx="5069917" cy="2636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j-ea"/>
                <a:ea typeface="+mj-ea"/>
              </a:rPr>
              <a:t>IoU</a:t>
            </a:r>
            <a:r>
              <a:rPr lang="en-US" altLang="ko-KR" sz="1400" dirty="0">
                <a:latin typeface="+mj-ea"/>
                <a:ea typeface="+mj-ea"/>
              </a:rPr>
              <a:t>(Intersection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of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Unit)</a:t>
            </a:r>
            <a:r>
              <a:rPr lang="ko-KR" altLang="en-US" sz="1400" dirty="0">
                <a:latin typeface="+mj-ea"/>
                <a:ea typeface="+mj-ea"/>
              </a:rPr>
              <a:t>은 </a:t>
            </a:r>
            <a:r>
              <a:rPr lang="en-US" altLang="ko-KR" sz="1400" dirty="0">
                <a:latin typeface="+mj-ea"/>
                <a:ea typeface="+mj-ea"/>
              </a:rPr>
              <a:t>Detection</a:t>
            </a:r>
            <a:r>
              <a:rPr lang="ko-KR" altLang="en-US" sz="1400" dirty="0">
                <a:latin typeface="+mj-ea"/>
                <a:ea typeface="+mj-ea"/>
              </a:rPr>
              <a:t>과 </a:t>
            </a:r>
            <a:r>
              <a:rPr lang="en-US" altLang="ko-KR" sz="1400" dirty="0">
                <a:latin typeface="+mj-ea"/>
                <a:ea typeface="+mj-ea"/>
              </a:rPr>
              <a:t>Segmentation</a:t>
            </a:r>
            <a:r>
              <a:rPr lang="ko-KR" altLang="en-US" sz="1400" dirty="0">
                <a:latin typeface="+mj-ea"/>
                <a:ea typeface="+mj-ea"/>
              </a:rPr>
              <a:t>의 성능측정에 사용되는 </a:t>
            </a:r>
            <a:r>
              <a:rPr lang="en-US" altLang="ko-KR" sz="1400" dirty="0">
                <a:latin typeface="+mj-ea"/>
                <a:ea typeface="+mj-ea"/>
              </a:rPr>
              <a:t>metric.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Unit</a:t>
            </a:r>
            <a:r>
              <a:rPr lang="ko-KR" altLang="en-US" sz="1400" dirty="0">
                <a:latin typeface="+mj-ea"/>
                <a:ea typeface="+mj-ea"/>
              </a:rPr>
              <a:t>이라는 이름에서 알 수 있듯이 </a:t>
            </a:r>
            <a:r>
              <a:rPr lang="en-US" altLang="ko-KR" sz="1400" dirty="0">
                <a:latin typeface="+mj-ea"/>
                <a:ea typeface="+mj-ea"/>
              </a:rPr>
              <a:t>Test Data</a:t>
            </a:r>
            <a:r>
              <a:rPr lang="ko-KR" altLang="en-US" sz="1400" dirty="0">
                <a:latin typeface="+mj-ea"/>
                <a:ea typeface="+mj-ea"/>
              </a:rPr>
              <a:t>에 객체가 꼭 존재함을 가정하고 만듦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객체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병변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이 </a:t>
            </a:r>
            <a:r>
              <a:rPr lang="ko-KR" altLang="en-US" sz="1400" dirty="0" err="1">
                <a:latin typeface="+mj-ea"/>
                <a:ea typeface="+mj-ea"/>
              </a:rPr>
              <a:t>존재않는</a:t>
            </a:r>
            <a:r>
              <a:rPr lang="ko-KR" altLang="en-US" sz="1400" dirty="0">
                <a:latin typeface="+mj-ea"/>
                <a:ea typeface="+mj-ea"/>
              </a:rPr>
              <a:t> 데이터가 </a:t>
            </a:r>
            <a:r>
              <a:rPr lang="en-US" altLang="ko-KR" sz="1400" dirty="0">
                <a:latin typeface="+mj-ea"/>
                <a:ea typeface="+mj-ea"/>
              </a:rPr>
              <a:t>Test</a:t>
            </a:r>
            <a:r>
              <a:rPr lang="ko-KR" altLang="en-US" sz="1400" dirty="0">
                <a:latin typeface="+mj-ea"/>
                <a:ea typeface="+mj-ea"/>
              </a:rPr>
              <a:t>단계에서 입력되는 우리의 </a:t>
            </a:r>
            <a:r>
              <a:rPr lang="en-US" altLang="ko-KR" sz="1400" dirty="0">
                <a:latin typeface="+mj-ea"/>
                <a:ea typeface="+mj-ea"/>
              </a:rPr>
              <a:t>Task</a:t>
            </a:r>
            <a:r>
              <a:rPr lang="ko-KR" altLang="en-US" sz="1400" dirty="0">
                <a:latin typeface="+mj-ea"/>
                <a:ea typeface="+mj-ea"/>
              </a:rPr>
              <a:t>에서는 모델이 </a:t>
            </a:r>
            <a:r>
              <a:rPr lang="en-US" altLang="ko-KR" sz="1400" dirty="0">
                <a:latin typeface="+mj-ea"/>
                <a:ea typeface="+mj-ea"/>
              </a:rPr>
              <a:t>TN</a:t>
            </a:r>
            <a:r>
              <a:rPr lang="ko-KR" altLang="en-US" sz="1400" dirty="0">
                <a:latin typeface="+mj-ea"/>
                <a:ea typeface="+mj-ea"/>
              </a:rPr>
              <a:t>를 잘 맞추어도 </a:t>
            </a:r>
            <a:r>
              <a:rPr lang="en-US" altLang="ko-KR" sz="1400" dirty="0">
                <a:latin typeface="+mj-ea"/>
                <a:ea typeface="+mj-ea"/>
              </a:rPr>
              <a:t>TP</a:t>
            </a:r>
            <a:r>
              <a:rPr lang="ko-KR" altLang="en-US" sz="1400" dirty="0">
                <a:latin typeface="+mj-ea"/>
                <a:ea typeface="+mj-ea"/>
              </a:rPr>
              <a:t>가 </a:t>
            </a:r>
            <a:r>
              <a:rPr lang="en-US" altLang="ko-KR" sz="1400" dirty="0">
                <a:latin typeface="+mj-ea"/>
                <a:ea typeface="+mj-ea"/>
              </a:rPr>
              <a:t>0</a:t>
            </a:r>
            <a:r>
              <a:rPr lang="ko-KR" altLang="en-US" sz="1400" dirty="0">
                <a:latin typeface="+mj-ea"/>
                <a:ea typeface="+mj-ea"/>
              </a:rPr>
              <a:t>이라 </a:t>
            </a:r>
            <a:r>
              <a:rPr lang="en-US" altLang="ko-KR" sz="1400" dirty="0" err="1">
                <a:latin typeface="+mj-ea"/>
                <a:ea typeface="+mj-ea"/>
              </a:rPr>
              <a:t>IoU</a:t>
            </a:r>
            <a:r>
              <a:rPr lang="ko-KR" altLang="en-US" sz="1400" dirty="0">
                <a:latin typeface="+mj-ea"/>
                <a:ea typeface="+mj-ea"/>
              </a:rPr>
              <a:t>가 </a:t>
            </a:r>
            <a:r>
              <a:rPr lang="en-US" altLang="ko-KR" sz="1400" dirty="0">
                <a:latin typeface="+mj-ea"/>
                <a:ea typeface="+mj-ea"/>
              </a:rPr>
              <a:t>0</a:t>
            </a:r>
            <a:r>
              <a:rPr lang="ko-KR" altLang="en-US" sz="1400" dirty="0">
                <a:latin typeface="+mj-ea"/>
                <a:ea typeface="+mj-ea"/>
              </a:rPr>
              <a:t>이 되고 </a:t>
            </a:r>
            <a:r>
              <a:rPr lang="en-US" altLang="ko-KR" sz="1400" dirty="0" err="1">
                <a:latin typeface="+mj-ea"/>
                <a:ea typeface="+mj-ea"/>
              </a:rPr>
              <a:t>mIoU</a:t>
            </a:r>
            <a:r>
              <a:rPr lang="ko-KR" altLang="en-US" sz="1400" dirty="0">
                <a:latin typeface="+mj-ea"/>
                <a:ea typeface="+mj-ea"/>
              </a:rPr>
              <a:t>를 낮추는 원인이 됨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Test</a:t>
            </a:r>
            <a:r>
              <a:rPr lang="ko-KR" altLang="en-US" sz="1400" dirty="0">
                <a:latin typeface="+mj-ea"/>
                <a:ea typeface="+mj-ea"/>
              </a:rPr>
              <a:t>단계에서 </a:t>
            </a:r>
            <a:r>
              <a:rPr lang="en-US" altLang="ko-KR" sz="1400" dirty="0">
                <a:latin typeface="+mj-ea"/>
                <a:ea typeface="+mj-ea"/>
              </a:rPr>
              <a:t>Negative(</a:t>
            </a:r>
            <a:r>
              <a:rPr lang="ko-KR" altLang="en-US" sz="1400" dirty="0">
                <a:latin typeface="+mj-ea"/>
                <a:ea typeface="+mj-ea"/>
              </a:rPr>
              <a:t>음성</a:t>
            </a:r>
            <a:r>
              <a:rPr lang="en-US" altLang="ko-KR" sz="1400" dirty="0">
                <a:latin typeface="+mj-ea"/>
                <a:ea typeface="+mj-ea"/>
              </a:rPr>
              <a:t>) Data</a:t>
            </a:r>
            <a:r>
              <a:rPr lang="ko-KR" altLang="en-US" sz="1400" dirty="0">
                <a:latin typeface="+mj-ea"/>
                <a:ea typeface="+mj-ea"/>
              </a:rPr>
              <a:t>만 따로 </a:t>
            </a:r>
            <a:r>
              <a:rPr lang="ko-KR" altLang="en-US" sz="1400" dirty="0" err="1">
                <a:latin typeface="+mj-ea"/>
                <a:ea typeface="+mj-ea"/>
              </a:rPr>
              <a:t>정량평가하는</a:t>
            </a:r>
            <a:r>
              <a:rPr lang="ko-KR" altLang="en-US" sz="1400" dirty="0">
                <a:latin typeface="+mj-ea"/>
                <a:ea typeface="+mj-ea"/>
              </a:rPr>
              <a:t> 방법을 강구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8193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374326"/>
              </p:ext>
            </p:extLst>
          </p:nvPr>
        </p:nvGraphicFramePr>
        <p:xfrm>
          <a:off x="260466" y="515390"/>
          <a:ext cx="8725593" cy="10056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949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7779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4097865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271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2/11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2/18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639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030210"/>
              </p:ext>
            </p:extLst>
          </p:nvPr>
        </p:nvGraphicFramePr>
        <p:xfrm>
          <a:off x="260465" y="1521014"/>
          <a:ext cx="8725593" cy="4928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949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06325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4089319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604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r>
                        <a:rPr lang="en-US" altLang="ko-KR" dirty="0" smtClean="0"/>
                        <a:t>-</a:t>
                      </a:r>
                      <a:br>
                        <a:rPr lang="en-US" altLang="ko-KR" dirty="0" smtClean="0"/>
                      </a:br>
                      <a:r>
                        <a:rPr lang="ko-KR" altLang="en-US" dirty="0" smtClean="0"/>
                        <a:t>대장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(feature-cube)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모델 성능 확인 </a:t>
                      </a:r>
                      <a:r>
                        <a:rPr lang="en-US" altLang="ko-KR" sz="1200" b="0" baseline="0" dirty="0" smtClean="0"/>
                        <a:t>(</a:t>
                      </a:r>
                      <a:r>
                        <a:rPr lang="en-US" altLang="ko-KR" sz="1200" b="0" baseline="0" dirty="0" err="1" smtClean="0"/>
                        <a:t>linux</a:t>
                      </a:r>
                      <a:r>
                        <a:rPr lang="en-US" altLang="ko-KR" sz="1200" b="0" baseline="0" dirty="0" smtClean="0"/>
                        <a:t> server)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en-US" altLang="ko-KR" sz="1200" b="0" baseline="0" dirty="0" smtClean="0"/>
                        <a:t>: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smtClean="0"/>
                        <a:t>Stomach : 96~97%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smtClean="0"/>
                        <a:t>Colon : 91%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데이터</a:t>
                      </a:r>
                      <a:r>
                        <a:rPr lang="en-US" altLang="ko-KR" sz="1200" b="0" baseline="0" dirty="0" smtClean="0"/>
                        <a:t>: </a:t>
                      </a:r>
                      <a:r>
                        <a:rPr lang="ko-KR" altLang="en-US" sz="1200" b="0" baseline="0" dirty="0" smtClean="0"/>
                        <a:t>기존 </a:t>
                      </a:r>
                      <a:r>
                        <a:rPr lang="en-US" altLang="ko-KR" sz="1200" b="0" baseline="0" dirty="0" smtClean="0"/>
                        <a:t>+1</a:t>
                      </a:r>
                      <a:r>
                        <a:rPr lang="ko-KR" altLang="en-US" sz="1200" b="0" baseline="0" dirty="0" smtClean="0"/>
                        <a:t>차 업데이트 </a:t>
                      </a:r>
                      <a:r>
                        <a:rPr lang="en-US" altLang="ko-KR" sz="1200" b="0" baseline="0" dirty="0" smtClean="0"/>
                        <a:t>+ FN</a:t>
                      </a:r>
                      <a:r>
                        <a:rPr lang="ko-KR" altLang="en-US" sz="1200" b="0" baseline="0" dirty="0" smtClean="0"/>
                        <a:t>업데이트</a:t>
                      </a:r>
                      <a:endParaRPr lang="en-US" altLang="ko-KR" sz="1200" b="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진행중 사항 </a:t>
                      </a:r>
                      <a:endParaRPr lang="en-US" altLang="ko-KR" sz="1200" b="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err="1" smtClean="0"/>
                        <a:t>디비</a:t>
                      </a:r>
                      <a:r>
                        <a:rPr lang="ko-KR" altLang="en-US" sz="1200" b="0" baseline="0" dirty="0" smtClean="0"/>
                        <a:t> 연결 </a:t>
                      </a:r>
                      <a:r>
                        <a:rPr lang="en-US" altLang="ko-KR" sz="1200" b="0" baseline="0" dirty="0" smtClean="0"/>
                        <a:t>: DB </a:t>
                      </a:r>
                      <a:r>
                        <a:rPr lang="ko-KR" altLang="en-US" sz="1200" b="0" baseline="0" dirty="0" smtClean="0"/>
                        <a:t>파트 코드 테스트 중</a:t>
                      </a:r>
                      <a:endParaRPr lang="en-US" altLang="ko-KR" sz="1200" b="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smtClean="0"/>
                        <a:t>225</a:t>
                      </a:r>
                      <a:r>
                        <a:rPr lang="ko-KR" altLang="en-US" sz="1200" b="0" baseline="0" dirty="0" smtClean="0"/>
                        <a:t>로 복사 </a:t>
                      </a:r>
                      <a:r>
                        <a:rPr lang="en-US" altLang="ko-KR" sz="1200" b="0" baseline="0" dirty="0" smtClean="0"/>
                        <a:t>: </a:t>
                      </a:r>
                      <a:r>
                        <a:rPr lang="ko-KR" altLang="en-US" sz="1200" b="0" baseline="0" dirty="0" smtClean="0"/>
                        <a:t>코드 테스트 완료 이후</a:t>
                      </a:r>
                      <a:endParaRPr lang="en-US" altLang="ko-KR" sz="1200" b="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smtClean="0"/>
                        <a:t>Issue 1) step 3 </a:t>
                      </a:r>
                      <a:r>
                        <a:rPr lang="ko-KR" altLang="en-US" sz="1200" b="0" baseline="0" dirty="0" smtClean="0"/>
                        <a:t>모두 </a:t>
                      </a:r>
                      <a:r>
                        <a:rPr lang="en-US" altLang="ko-KR" sz="1200" b="0" baseline="0" dirty="0" smtClean="0"/>
                        <a:t>N </a:t>
                      </a:r>
                      <a:r>
                        <a:rPr lang="ko-KR" altLang="en-US" sz="1200" b="0" baseline="0" dirty="0" smtClean="0"/>
                        <a:t>예측</a:t>
                      </a:r>
                      <a:endParaRPr lang="en-US" altLang="ko-KR" sz="1200" b="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err="1" smtClean="0"/>
                        <a:t>Os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차이에 의한 </a:t>
                      </a:r>
                      <a:r>
                        <a:rPr lang="en-US" altLang="ko-KR" sz="1200" b="0" baseline="0" dirty="0" smtClean="0"/>
                        <a:t>jpg </a:t>
                      </a:r>
                      <a:r>
                        <a:rPr lang="ko-KR" altLang="en-US" sz="1200" b="0" baseline="0" dirty="0" smtClean="0"/>
                        <a:t>생성이 원임</a:t>
                      </a:r>
                      <a:endParaRPr lang="en-US" altLang="ko-KR" sz="1200" b="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smtClean="0"/>
                        <a:t>Jpg -&gt; txt </a:t>
                      </a:r>
                      <a:r>
                        <a:rPr lang="ko-KR" altLang="en-US" sz="1200" b="0" baseline="0" dirty="0" smtClean="0"/>
                        <a:t>로 일괄 전환</a:t>
                      </a:r>
                      <a:endParaRPr lang="en-US" altLang="ko-KR" sz="1200" b="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smtClean="0"/>
                        <a:t>Issue 2) CSV</a:t>
                      </a:r>
                      <a:r>
                        <a:rPr lang="ko-KR" altLang="en-US" sz="1200" b="0" baseline="0" dirty="0" smtClean="0"/>
                        <a:t>와 </a:t>
                      </a:r>
                      <a:r>
                        <a:rPr lang="en-US" altLang="ko-KR" sz="1200" b="0" baseline="0" dirty="0" smtClean="0"/>
                        <a:t>DB </a:t>
                      </a:r>
                      <a:r>
                        <a:rPr lang="ko-KR" altLang="en-US" sz="1200" b="0" baseline="0" dirty="0" smtClean="0"/>
                        <a:t>결과 차이 발생</a:t>
                      </a:r>
                      <a:endParaRPr lang="en-US" altLang="ko-KR" sz="1200" b="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233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GCNN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baseline="0" dirty="0" smtClean="0"/>
                        <a:t>모델 업데이트 </a:t>
                      </a:r>
                      <a:endParaRPr lang="en-US" altLang="ko-KR" sz="1200" b="0" baseline="0" dirty="0" smtClean="0"/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baseline="0" dirty="0" smtClean="0"/>
                        <a:t>Graph </a:t>
                      </a:r>
                      <a:r>
                        <a:rPr lang="ko-KR" altLang="en-US" sz="1200" b="0" baseline="0" dirty="0" smtClean="0"/>
                        <a:t>시각화 코드 업데이트</a:t>
                      </a:r>
                      <a:endParaRPr lang="en-US" altLang="ko-KR" sz="1200" b="0" baseline="0" dirty="0" smtClean="0"/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baseline="0" dirty="0" smtClean="0"/>
                        <a:t>일부 슬라이드에서 다수의 그래프 생성이 확인되어 대응 방법 </a:t>
                      </a:r>
                      <a:r>
                        <a:rPr lang="ko-KR" altLang="en-US" sz="1200" b="0" baseline="0" dirty="0" err="1" smtClean="0"/>
                        <a:t>연구중</a:t>
                      </a:r>
                      <a:endParaRPr lang="en-US" altLang="ko-KR" sz="1200" b="0" baseline="0" dirty="0" smtClean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baseline="0" dirty="0" smtClean="0"/>
                        <a:t>서버 실험 보조</a:t>
                      </a:r>
                      <a:endParaRPr lang="en-US" altLang="ko-KR" sz="1200" b="0" baseline="0" dirty="0" smtClean="0"/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baseline="0" dirty="0" smtClean="0"/>
                        <a:t>Linux </a:t>
                      </a:r>
                      <a:r>
                        <a:rPr lang="ko-KR" altLang="en-US" sz="1200" b="0" baseline="0" dirty="0" smtClean="0"/>
                        <a:t>서버 확인 </a:t>
                      </a:r>
                      <a:r>
                        <a:rPr lang="en-US" altLang="ko-KR" sz="1200" b="0" baseline="0" dirty="0" smtClean="0"/>
                        <a:t>(226)</a:t>
                      </a:r>
                    </a:p>
                    <a:p>
                      <a:pPr marL="1200150" lvl="2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050" b="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baseline="0" dirty="0" smtClean="0"/>
                        <a:t>서버 실험 보조 </a:t>
                      </a:r>
                      <a:r>
                        <a:rPr lang="en-US" altLang="ko-KR" sz="1200" b="0" baseline="0" dirty="0" smtClean="0"/>
                        <a:t>(226)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baseline="0" dirty="0" smtClean="0"/>
                        <a:t>업데이트 전</a:t>
                      </a:r>
                      <a:r>
                        <a:rPr lang="en-US" altLang="ko-KR" sz="1200" b="0" baseline="0" dirty="0" smtClean="0"/>
                        <a:t> colon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en-US" altLang="ko-KR" sz="1200" b="0" baseline="0" dirty="0" smtClean="0"/>
                        <a:t>4 class : 94.67 %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baseline="0" dirty="0" smtClean="0"/>
                        <a:t>업데이트 데이터 훈련 </a:t>
                      </a:r>
                      <a:r>
                        <a:rPr lang="en-US" altLang="ko-KR" sz="1200" b="0" baseline="0" dirty="0" smtClean="0"/>
                        <a:t>: 90%</a:t>
                      </a:r>
                      <a:endParaRPr lang="en-US" altLang="ko-KR" sz="1200" b="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924525"/>
                  </a:ext>
                </a:extLst>
              </a:tr>
              <a:tr h="980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VIT : weakly supervised learning </a:t>
                      </a:r>
                      <a:r>
                        <a:rPr lang="ko-KR" altLang="en-US" sz="1200" baseline="0" dirty="0" smtClean="0"/>
                        <a:t>실험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최종 보고서 </a:t>
                      </a:r>
                      <a:r>
                        <a:rPr lang="ko-KR" altLang="en-US" sz="1200" baseline="0" dirty="0" err="1" smtClean="0"/>
                        <a:t>작성중</a:t>
                      </a:r>
                      <a:r>
                        <a:rPr lang="ko-KR" altLang="en-US" sz="1200" baseline="0" dirty="0" smtClean="0"/>
                        <a:t> 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2/11-&gt; 2/15 </a:t>
                      </a:r>
                      <a:r>
                        <a:rPr lang="ko-KR" altLang="en-US" sz="1200" baseline="0" dirty="0" smtClean="0"/>
                        <a:t>오후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교수님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2/15-&gt; 2/18 </a:t>
                      </a:r>
                      <a:r>
                        <a:rPr lang="ko-KR" altLang="en-US" sz="1200" baseline="0" dirty="0" smtClean="0"/>
                        <a:t>전달 계획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IRB </a:t>
                      </a:r>
                      <a:r>
                        <a:rPr lang="ko-KR" altLang="en-US" sz="1200" baseline="0" dirty="0" smtClean="0"/>
                        <a:t>서류 조절 중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PM </a:t>
                      </a:r>
                      <a:r>
                        <a:rPr lang="ko-KR" altLang="en-US" sz="1200" baseline="0" dirty="0" smtClean="0"/>
                        <a:t>업무 인수 인계 중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최종 보고서 </a:t>
                      </a:r>
                      <a:r>
                        <a:rPr lang="en-US" altLang="ko-KR" sz="1200" baseline="0" dirty="0" smtClean="0"/>
                        <a:t>(1</a:t>
                      </a:r>
                      <a:r>
                        <a:rPr lang="ko-KR" altLang="en-US" sz="1200" baseline="0" dirty="0" smtClean="0"/>
                        <a:t>차 작성 완료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2/15 (</a:t>
                      </a:r>
                      <a:r>
                        <a:rPr lang="ko-KR" altLang="en-US" sz="1200" baseline="0" dirty="0" smtClean="0"/>
                        <a:t>교수님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교수님 검수 중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IRB </a:t>
                      </a:r>
                      <a:r>
                        <a:rPr lang="ko-KR" altLang="en-US" sz="1200" baseline="0" dirty="0" smtClean="0"/>
                        <a:t>서류 요청 사항 작성 완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11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260466" y="515391"/>
          <a:ext cx="8725593" cy="8563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70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84879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16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현미경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2/11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2/18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4905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60466" y="888122"/>
          <a:ext cx="8725593" cy="53679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6323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98790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278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데이터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케이스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업로드</a:t>
                      </a:r>
                      <a:r>
                        <a:rPr lang="en-US" altLang="ko-KR" sz="1200" baseline="0" dirty="0"/>
                        <a:t>: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/>
                        <a:t>Z:\01. </a:t>
                      </a:r>
                      <a:r>
                        <a:rPr lang="ko-KR" altLang="en-US" sz="1200" baseline="0" dirty="0"/>
                        <a:t>현미경 이미지 통합</a:t>
                      </a:r>
                      <a:r>
                        <a:rPr lang="en-US" altLang="ko-KR" sz="1200" baseline="0" dirty="0"/>
                        <a:t>\2022 Colon M,N </a:t>
                      </a:r>
                      <a:r>
                        <a:rPr lang="ko-KR" altLang="en-US" sz="1200" baseline="0" dirty="0"/>
                        <a:t>촬영 </a:t>
                      </a:r>
                      <a:r>
                        <a:rPr lang="en-US" altLang="ko-KR" sz="1200" baseline="0" dirty="0"/>
                        <a:t>(</a:t>
                      </a:r>
                      <a:r>
                        <a:rPr lang="ko-KR" altLang="en-US" sz="1200" baseline="0" dirty="0" err="1"/>
                        <a:t>저배율</a:t>
                      </a:r>
                      <a:r>
                        <a:rPr lang="ko-KR" altLang="en-US" sz="1200" baseline="0" dirty="0"/>
                        <a:t> 및 빛 </a:t>
                      </a:r>
                      <a:r>
                        <a:rPr lang="ko-KR" altLang="en-US" sz="1200" baseline="0" dirty="0" err="1"/>
                        <a:t>차이확인</a:t>
                      </a:r>
                      <a:r>
                        <a:rPr lang="en-US" altLang="ko-KR" sz="1200" baseline="0" dirty="0"/>
                        <a:t>)</a:t>
                      </a:r>
                      <a:endParaRPr lang="ko-KR" altLang="en-US" sz="12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데이터 </a:t>
                      </a:r>
                      <a:r>
                        <a:rPr lang="ko-KR" altLang="en-US" sz="1200" baseline="0" dirty="0" err="1"/>
                        <a:t>전처리</a:t>
                      </a:r>
                      <a:r>
                        <a:rPr lang="en-US" altLang="ko-KR" sz="1200" baseline="0" dirty="0"/>
                        <a:t>: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다수의 </a:t>
                      </a:r>
                      <a:r>
                        <a:rPr lang="en-US" altLang="ko-KR" sz="1200" baseline="0" dirty="0"/>
                        <a:t>Noise</a:t>
                      </a:r>
                      <a:r>
                        <a:rPr lang="ko-KR" altLang="en-US" sz="1200" baseline="0" dirty="0"/>
                        <a:t>확인</a:t>
                      </a:r>
                      <a:endParaRPr lang="en-US" altLang="ko-KR" sz="1200" baseline="0" dirty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기존 </a:t>
                      </a:r>
                      <a:r>
                        <a:rPr lang="en-US" altLang="ko-KR" sz="1200" baseline="0" dirty="0"/>
                        <a:t>Noise Filtering Model</a:t>
                      </a:r>
                      <a:r>
                        <a:rPr lang="ko-KR" altLang="en-US" sz="1200" baseline="0" dirty="0"/>
                        <a:t>로 검출 및 </a:t>
                      </a:r>
                      <a:r>
                        <a:rPr lang="en-US" altLang="ko-KR" sz="1200" baseline="0" dirty="0"/>
                        <a:t>Model Update</a:t>
                      </a:r>
                      <a:r>
                        <a:rPr lang="ko-KR" altLang="en-US" sz="1200" baseline="0" dirty="0"/>
                        <a:t>예정</a:t>
                      </a:r>
                      <a:endParaRPr lang="en-US" altLang="ko-KR" sz="1200" baseline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/>
                        <a:t>02/16 Upload</a:t>
                      </a:r>
                      <a:r>
                        <a:rPr lang="ko-KR" altLang="en-US" sz="1200" baseline="0" dirty="0"/>
                        <a:t>된 데이터 아직 반영되지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15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Weakly</a:t>
                      </a:r>
                      <a:r>
                        <a:rPr lang="en-US" altLang="ko-KR" b="1" baseline="0" dirty="0"/>
                        <a:t> supervised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전처리 변경 실험</a:t>
                      </a:r>
                      <a:endParaRPr lang="en-US" altLang="ko-KR" sz="1200" baseline="0" dirty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현미경 이미지에 대한 패치 전처리 개발</a:t>
                      </a:r>
                      <a:endParaRPr lang="en-US" altLang="ko-KR" sz="1200" baseline="0" dirty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정보 손실 최소화 및 </a:t>
                      </a:r>
                      <a:r>
                        <a:rPr lang="ko-KR" altLang="en-US" sz="1200" baseline="0" dirty="0" err="1"/>
                        <a:t>저배율</a:t>
                      </a:r>
                      <a:r>
                        <a:rPr lang="ko-KR" altLang="en-US" sz="1200" baseline="0" dirty="0"/>
                        <a:t> 대응 기대</a:t>
                      </a:r>
                      <a:endParaRPr lang="en-US" altLang="ko-KR" sz="12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/>
                        <a:t>DataLoader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작성 완료</a:t>
                      </a:r>
                      <a:endParaRPr lang="en-US" altLang="ko-KR" sz="1200" baseline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/>
                        <a:t>전처리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en-US" altLang="ko-KR" sz="1200" baseline="0" dirty="0"/>
                        <a:t>Data Processing </a:t>
                      </a:r>
                      <a:r>
                        <a:rPr lang="ko-KR" altLang="en-US" sz="1200" baseline="0" dirty="0"/>
                        <a:t>통일 완료</a:t>
                      </a:r>
                      <a:endParaRPr lang="en-US" altLang="ko-KR" sz="1200" baseline="0" dirty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효율적인 신규 데이터 투입 기대</a:t>
                      </a:r>
                      <a:endParaRPr lang="en-US" altLang="ko-KR" sz="12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297661"/>
                  </a:ext>
                </a:extLst>
              </a:tr>
              <a:tr h="25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Segmentation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전처리 변경 실험 </a:t>
                      </a:r>
                      <a:endParaRPr lang="en-US" altLang="ko-KR" sz="1200" baseline="0" dirty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현미경 이미지에 대한 패치 전처리 개발</a:t>
                      </a:r>
                      <a:endParaRPr lang="en-US" altLang="ko-KR" sz="1200" baseline="0" dirty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정보 손실 최소화 및 </a:t>
                      </a:r>
                      <a:r>
                        <a:rPr lang="ko-KR" altLang="en-US" sz="1200" baseline="0" dirty="0" err="1"/>
                        <a:t>저배율</a:t>
                      </a:r>
                      <a:r>
                        <a:rPr lang="ko-KR" altLang="en-US" sz="1200" baseline="0" dirty="0"/>
                        <a:t> 대응 기대</a:t>
                      </a:r>
                      <a:endParaRPr lang="en-US" altLang="ko-KR" sz="12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/>
                        <a:t>DataLoader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작성 완료</a:t>
                      </a:r>
                      <a:endParaRPr lang="en-US" altLang="ko-KR" sz="1200" baseline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/>
                        <a:t>전처리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en-US" altLang="ko-KR" sz="1200" baseline="0" dirty="0"/>
                        <a:t>Data Processing </a:t>
                      </a:r>
                      <a:r>
                        <a:rPr lang="ko-KR" altLang="en-US" sz="1200" baseline="0" dirty="0"/>
                        <a:t>통일 완료</a:t>
                      </a:r>
                      <a:endParaRPr lang="en-US" altLang="ko-KR" sz="1200" baseline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/>
                        <a:t>High Resolution Patch</a:t>
                      </a:r>
                      <a:r>
                        <a:rPr lang="ko-KR" altLang="en-US" sz="1200" baseline="0" dirty="0"/>
                        <a:t>를 </a:t>
                      </a:r>
                      <a:r>
                        <a:rPr lang="en-US" altLang="ko-KR" sz="1200" baseline="0" dirty="0"/>
                        <a:t>12</a:t>
                      </a:r>
                      <a:r>
                        <a:rPr lang="ko-KR" altLang="en-US" sz="1200" baseline="0" dirty="0"/>
                        <a:t>조각에서 </a:t>
                      </a:r>
                      <a:r>
                        <a:rPr lang="en-US" altLang="ko-KR" sz="1200" baseline="0" dirty="0"/>
                        <a:t>6</a:t>
                      </a:r>
                      <a:r>
                        <a:rPr lang="ko-KR" altLang="en-US" sz="1200" baseline="0" dirty="0"/>
                        <a:t>조각으로 변경</a:t>
                      </a:r>
                      <a:endParaRPr lang="en-US" altLang="ko-KR" sz="1200" baseline="0" dirty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/>
                        <a:t>12</a:t>
                      </a:r>
                      <a:r>
                        <a:rPr lang="ko-KR" altLang="en-US" sz="1200" baseline="0" dirty="0"/>
                        <a:t>조각은 과하게 국소적인 병변 정보</a:t>
                      </a:r>
                      <a:endParaRPr lang="en-US" altLang="ko-KR" sz="1200" baseline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/>
                        <a:t>CutMix</a:t>
                      </a:r>
                      <a:r>
                        <a:rPr lang="en-US" altLang="ko-KR" sz="1200" baseline="0" dirty="0"/>
                        <a:t> + Resolution</a:t>
                      </a:r>
                      <a:r>
                        <a:rPr lang="ko-KR" altLang="en-US" sz="1200" baseline="0" dirty="0"/>
                        <a:t>으로 학습 및 추론</a:t>
                      </a:r>
                      <a:endParaRPr lang="en-US" altLang="ko-KR" sz="12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383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정상데이터 추론 </a:t>
                      </a:r>
                      <a:r>
                        <a:rPr lang="en-US" altLang="ko-KR" sz="1200" baseline="0" dirty="0"/>
                        <a:t>Metric</a:t>
                      </a:r>
                      <a:r>
                        <a:rPr lang="ko-KR" altLang="en-US" sz="1200" baseline="0" dirty="0"/>
                        <a:t>에 대한 의견 제시</a:t>
                      </a:r>
                      <a:endParaRPr lang="en-US" altLang="ko-KR" sz="12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242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59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latin typeface="+mj-ea"/>
                <a:ea typeface="+mj-ea"/>
              </a:rPr>
              <a:t>스케너</a:t>
            </a:r>
            <a:r>
              <a:rPr lang="ko-KR" altLang="en-US" sz="2800" b="1" dirty="0" smtClean="0">
                <a:latin typeface="+mj-ea"/>
                <a:ea typeface="+mj-ea"/>
              </a:rPr>
              <a:t>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업데이트 내용 및 진행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067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27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WSI </a:t>
            </a:r>
            <a:r>
              <a:rPr lang="ko-KR" altLang="en-US" b="1" dirty="0" smtClean="0">
                <a:latin typeface="+mj-ea"/>
              </a:rPr>
              <a:t>업데이트 관련 이슈 사항 </a:t>
            </a:r>
            <a:r>
              <a:rPr lang="en-US" altLang="ko-KR" b="1" dirty="0" smtClean="0">
                <a:latin typeface="+mj-ea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+mj-ea"/>
              </a:rPr>
              <a:t>지난 슬라이드</a:t>
            </a:r>
            <a:r>
              <a:rPr lang="en-US" altLang="ko-KR" b="1" dirty="0" smtClean="0">
                <a:latin typeface="+mj-ea"/>
              </a:rPr>
              <a:t>)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570340"/>
              </p:ext>
            </p:extLst>
          </p:nvPr>
        </p:nvGraphicFramePr>
        <p:xfrm>
          <a:off x="155575" y="677737"/>
          <a:ext cx="8617710" cy="290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39">
                  <a:extLst>
                    <a:ext uri="{9D8B030D-6E8A-4147-A177-3AD203B41FA5}">
                      <a16:colId xmlns:a16="http://schemas.microsoft.com/office/drawing/2014/main" val="1716426742"/>
                    </a:ext>
                  </a:extLst>
                </a:gridCol>
                <a:gridCol w="1475865">
                  <a:extLst>
                    <a:ext uri="{9D8B030D-6E8A-4147-A177-3AD203B41FA5}">
                      <a16:colId xmlns:a16="http://schemas.microsoft.com/office/drawing/2014/main" val="1917354594"/>
                    </a:ext>
                  </a:extLst>
                </a:gridCol>
                <a:gridCol w="2014231">
                  <a:extLst>
                    <a:ext uri="{9D8B030D-6E8A-4147-A177-3AD203B41FA5}">
                      <a16:colId xmlns:a16="http://schemas.microsoft.com/office/drawing/2014/main" val="678623036"/>
                    </a:ext>
                  </a:extLst>
                </a:gridCol>
                <a:gridCol w="1262375">
                  <a:extLst>
                    <a:ext uri="{9D8B030D-6E8A-4147-A177-3AD203B41FA5}">
                      <a16:colId xmlns:a16="http://schemas.microsoft.com/office/drawing/2014/main" val="2123156466"/>
                    </a:ext>
                  </a:extLst>
                </a:gridCol>
                <a:gridCol w="2808000">
                  <a:extLst>
                    <a:ext uri="{9D8B030D-6E8A-4147-A177-3AD203B41FA5}">
                      <a16:colId xmlns:a16="http://schemas.microsoft.com/office/drawing/2014/main" val="1040259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function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의심 파트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발견된 문제 여부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처리 결과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467794"/>
                  </a:ext>
                </a:extLst>
              </a:tr>
              <a:tr h="29718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Step 3</a:t>
                      </a:r>
                      <a:endParaRPr lang="ko-KR" alt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WSI classifier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인수 인계 과정에서 코드 실수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의심 되는 파트가 발견되었으나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씨젠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report: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랜덤한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결과 생성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확인 결과 해당 코드는 이전 내부 업데이트 과정에서 해결됨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이전 작업자와 코드 확인 중이나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현재 코드 이슈가 원인으로 보이지 않음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380525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모델 학습의 문제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문제 확인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모델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오버피팅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가능성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: early stopping =&gt;(10 epoch stop =&gt; 65%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로컬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미니엄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이슈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확인중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smtClean="0">
                          <a:solidFill>
                            <a:schemeClr val="tx1"/>
                          </a:solidFill>
                        </a:rPr>
                        <a:t>*모델이 학습이 되지 않는 것으로 보임 </a:t>
                      </a:r>
                      <a:r>
                        <a:rPr lang="en-US" altLang="ko-KR" sz="1100" u="sng" dirty="0" smtClean="0">
                          <a:solidFill>
                            <a:schemeClr val="tx1"/>
                          </a:solidFill>
                        </a:rPr>
                        <a:t>: 60% </a:t>
                      </a:r>
                      <a:r>
                        <a:rPr lang="ko-KR" altLang="en-US" sz="1100" u="sng" dirty="0" smtClean="0">
                          <a:solidFill>
                            <a:schemeClr val="tx1"/>
                          </a:solidFill>
                        </a:rPr>
                        <a:t>언저리에서 로스가 떨어지지 않음</a:t>
                      </a:r>
                      <a:endParaRPr lang="en-US" altLang="ko-KR" sz="1100" u="sng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기존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용 학습 데이터만으로 학습 및 테스트 필요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비교 필요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단순한 모델로 학습 체크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80103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706" y="3801824"/>
            <a:ext cx="3585007" cy="6888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706" y="5522782"/>
            <a:ext cx="3435614" cy="66069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057" y="4630494"/>
            <a:ext cx="3722307" cy="7103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196" y="6307159"/>
            <a:ext cx="565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현재 서버에 반영 중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훈련 및 테스트 시간 필요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64453" y="6191094"/>
            <a:ext cx="140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이슈 코드</a:t>
            </a:r>
            <a:endParaRPr lang="ko-KR" altLang="en-US" b="1" u="sng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92121" y="5208559"/>
            <a:ext cx="4854214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colon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 : 1)+2)</a:t>
            </a:r>
            <a:r>
              <a:rPr kumimoji="0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1)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original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 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train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val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test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) E:\02.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scanner_data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\학습용 WSI 정리\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colon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 통합</a:t>
            </a:r>
            <a:r>
              <a:rPr kumimoji="0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2) 2021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updating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 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train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) 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original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not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annotation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only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)</a:t>
            </a:r>
            <a:r>
              <a:rPr kumimoji="0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N: E:\02.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scanner_data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\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nov_false_pn_cleaning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\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colon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\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colon_N</a:t>
            </a:r>
            <a:r>
              <a:rPr kumimoji="0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D: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 </a:t>
            </a: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 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E:\02.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scanner_data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\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nov_false_pn_cleaning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\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NotoSansKR"/>
              </a:rPr>
              <a:t>colon_D_original</a:t>
            </a:r>
            <a:r>
              <a:rPr kumimoji="0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100" b="0" i="0" u="none" strike="noStrike" cap="none" normalizeH="0" baseline="0" dirty="0" smtClean="0">
              <a:ln>
                <a:noFill/>
              </a:ln>
              <a:solidFill>
                <a:srgbClr val="1D1C1D"/>
              </a:solidFill>
              <a:effectLst/>
              <a:latin typeface="Arial" panose="020B0604020202020204" pitchFamily="34" charset="0"/>
              <a:ea typeface="NotoSansKR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2121" y="5127477"/>
            <a:ext cx="4854213" cy="1007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4725474"/>
            <a:ext cx="115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smtClean="0"/>
              <a:t>데이터</a:t>
            </a:r>
            <a:endParaRPr lang="ko-KR" altLang="en-US" b="1" u="sng"/>
          </a:p>
        </p:txBody>
      </p:sp>
      <p:sp>
        <p:nvSpPr>
          <p:cNvPr id="15" name="TextBox 14"/>
          <p:cNvSpPr txBox="1"/>
          <p:nvPr/>
        </p:nvSpPr>
        <p:spPr>
          <a:xfrm>
            <a:off x="3050160" y="3677784"/>
            <a:ext cx="1937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 smtClean="0"/>
              <a:t>기존 데이터 </a:t>
            </a:r>
            <a:r>
              <a:rPr lang="en-US" altLang="ko-KR" sz="1400" b="1" u="sng" dirty="0" smtClean="0"/>
              <a:t>‘1)’</a:t>
            </a:r>
            <a:endParaRPr lang="ko-KR" altLang="en-US" sz="1400" b="1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2908854" y="4361225"/>
            <a:ext cx="217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smtClean="0"/>
              <a:t>FN </a:t>
            </a:r>
            <a:r>
              <a:rPr lang="ko-KR" altLang="en-US" sz="1400" b="1" u="sng" dirty="0" smtClean="0"/>
              <a:t>업데이트 </a:t>
            </a:r>
            <a:r>
              <a:rPr lang="en-US" altLang="ko-KR" sz="1400" b="1" u="sng" dirty="0" smtClean="0"/>
              <a:t>‘1)+2)’</a:t>
            </a:r>
            <a:endParaRPr lang="ko-KR" altLang="en-US" sz="1400" b="1" u="sng" dirty="0"/>
          </a:p>
        </p:txBody>
      </p:sp>
      <p:cxnSp>
        <p:nvCxnSpPr>
          <p:cNvPr id="17" name="직선 화살표 연결선 16"/>
          <p:cNvCxnSpPr>
            <a:stCxn id="16" idx="2"/>
            <a:endCxn id="5" idx="1"/>
          </p:cNvCxnSpPr>
          <p:nvPr/>
        </p:nvCxnSpPr>
        <p:spPr>
          <a:xfrm>
            <a:off x="3997518" y="4669002"/>
            <a:ext cx="1154539" cy="316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5" idx="2"/>
            <a:endCxn id="3" idx="1"/>
          </p:cNvCxnSpPr>
          <p:nvPr/>
        </p:nvCxnSpPr>
        <p:spPr>
          <a:xfrm>
            <a:off x="4018771" y="3985561"/>
            <a:ext cx="1201935" cy="16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1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WSI </a:t>
            </a:r>
            <a:r>
              <a:rPr lang="ko-KR" altLang="en-US" b="1" dirty="0" smtClean="0">
                <a:latin typeface="+mj-ea"/>
              </a:rPr>
              <a:t>업데이트 관련 이슈 사항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326758"/>
              </p:ext>
            </p:extLst>
          </p:nvPr>
        </p:nvGraphicFramePr>
        <p:xfrm>
          <a:off x="274320" y="4088060"/>
          <a:ext cx="8221373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3480">
                  <a:extLst>
                    <a:ext uri="{9D8B030D-6E8A-4147-A177-3AD203B41FA5}">
                      <a16:colId xmlns:a16="http://schemas.microsoft.com/office/drawing/2014/main" val="2459184065"/>
                    </a:ext>
                  </a:extLst>
                </a:gridCol>
                <a:gridCol w="2028220">
                  <a:extLst>
                    <a:ext uri="{9D8B030D-6E8A-4147-A177-3AD203B41FA5}">
                      <a16:colId xmlns:a16="http://schemas.microsoft.com/office/drawing/2014/main" val="140148925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664082390"/>
                    </a:ext>
                  </a:extLst>
                </a:gridCol>
                <a:gridCol w="1916580">
                  <a:extLst>
                    <a:ext uri="{9D8B030D-6E8A-4147-A177-3AD203B41FA5}">
                      <a16:colId xmlns:a16="http://schemas.microsoft.com/office/drawing/2014/main" val="2905554293"/>
                    </a:ext>
                  </a:extLst>
                </a:gridCol>
                <a:gridCol w="2055343">
                  <a:extLst>
                    <a:ext uri="{9D8B030D-6E8A-4147-A177-3AD203B41FA5}">
                      <a16:colId xmlns:a16="http://schemas.microsoft.com/office/drawing/2014/main" val="2023386140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Anatomy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Overlap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Date(version)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aseline="0" dirty="0" err="1" smtClean="0">
                          <a:solidFill>
                            <a:schemeClr val="tx1"/>
                          </a:solidFill>
                        </a:rPr>
                        <a:t>acc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609658"/>
                  </a:ext>
                </a:extLst>
              </a:tr>
              <a:tr h="5943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3class/models/stomach/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slide_classifier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/20220205_133130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20220205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0.9750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943515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3class/models/stomach/</a:t>
                      </a:r>
                      <a:r>
                        <a:rPr lang="en-US" altLang="ko-KR" sz="1100" b="1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slide_classifier</a:t>
                      </a: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/20220207_124756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20220207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0.9650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15364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3class/models/colon/</a:t>
                      </a:r>
                      <a:r>
                        <a:rPr lang="en-US" altLang="ko-KR" sz="1100" b="1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slide_classifier</a:t>
                      </a: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/20220206_152615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20220206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0.9150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303070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336218" y="1219399"/>
            <a:ext cx="1324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기존 </a:t>
            </a:r>
            <a:r>
              <a:rPr lang="en-US" altLang="ko-KR" sz="1600" b="1" dirty="0" smtClean="0"/>
              <a:t>14</a:t>
            </a:r>
            <a:r>
              <a:rPr lang="ko-KR" altLang="en-US" sz="1600" b="1" dirty="0" smtClean="0"/>
              <a:t>번</a:t>
            </a:r>
            <a:endParaRPr lang="ko-KR" altLang="en-US" sz="160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2770837"/>
            <a:ext cx="939584" cy="76980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311053" y="2374997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226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102" y="2784904"/>
            <a:ext cx="939584" cy="76980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9086" y="2392006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225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314" y="1537175"/>
            <a:ext cx="939584" cy="769804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2256011" y="1832230"/>
            <a:ext cx="404747" cy="573934"/>
            <a:chOff x="5450408" y="3255368"/>
            <a:chExt cx="489744" cy="694460"/>
          </a:xfrm>
        </p:grpSpPr>
        <p:sp>
          <p:nvSpPr>
            <p:cNvPr id="31" name="원통 3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원통 3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원통 3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3318230" y="2365936"/>
            <a:ext cx="1365890" cy="1310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18" idx="2"/>
            <a:endCxn id="12" idx="0"/>
          </p:cNvCxnSpPr>
          <p:nvPr/>
        </p:nvCxnSpPr>
        <p:spPr>
          <a:xfrm>
            <a:off x="4001175" y="3676650"/>
            <a:ext cx="383831" cy="4114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883829" y="2365936"/>
            <a:ext cx="348036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Linux 225</a:t>
            </a:r>
            <a:r>
              <a:rPr lang="ko-KR" altLang="en-US" sz="1600" dirty="0" smtClean="0"/>
              <a:t>번 서버로 모델 복사 필요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DB</a:t>
            </a:r>
            <a:r>
              <a:rPr lang="ko-KR" altLang="en-US" sz="1600" dirty="0"/>
              <a:t>에 결과 저장 하도록 변경 필요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현재 성능 확인 재확인 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cxnSp>
        <p:nvCxnSpPr>
          <p:cNvPr id="41" name="직선 화살표 연결선 40"/>
          <p:cNvCxnSpPr>
            <a:stCxn id="23" idx="1"/>
            <a:endCxn id="20" idx="3"/>
          </p:cNvCxnSpPr>
          <p:nvPr/>
        </p:nvCxnSpPr>
        <p:spPr>
          <a:xfrm flipH="1" flipV="1">
            <a:off x="1095159" y="3155739"/>
            <a:ext cx="2472943" cy="14067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60285" y="3191155"/>
            <a:ext cx="2371162" cy="298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Linux 225</a:t>
            </a:r>
            <a:r>
              <a:rPr lang="ko-KR" altLang="en-US" sz="1000" dirty="0"/>
              <a:t>번 서버로 모델 복사 필요</a:t>
            </a:r>
            <a:endParaRPr lang="en-US" altLang="ko-KR" sz="1000" dirty="0"/>
          </a:p>
        </p:txBody>
      </p:sp>
      <p:cxnSp>
        <p:nvCxnSpPr>
          <p:cNvPr id="46" name="직선 화살표 연결선 45"/>
          <p:cNvCxnSpPr>
            <a:stCxn id="23" idx="1"/>
            <a:endCxn id="32" idx="4"/>
          </p:cNvCxnSpPr>
          <p:nvPr/>
        </p:nvCxnSpPr>
        <p:spPr>
          <a:xfrm flipH="1" flipV="1">
            <a:off x="2660758" y="2120195"/>
            <a:ext cx="907344" cy="1049611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727644" y="1864743"/>
            <a:ext cx="4223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DB</a:t>
            </a:r>
            <a:r>
              <a:rPr lang="ko-KR" altLang="en-US" sz="1200" dirty="0"/>
              <a:t>에 결과 저장 하도록 변경 </a:t>
            </a:r>
            <a:r>
              <a:rPr lang="ko-KR" altLang="en-US" sz="1200" dirty="0" smtClean="0"/>
              <a:t>필요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현재 </a:t>
            </a:r>
            <a:r>
              <a:rPr lang="en-US" altLang="ko-KR" sz="1200" dirty="0" smtClean="0"/>
              <a:t>CSV </a:t>
            </a:r>
            <a:r>
              <a:rPr lang="ko-KR" altLang="en-US" sz="1200" dirty="0" smtClean="0"/>
              <a:t>파일로 생성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334188" y="6519446"/>
            <a:ext cx="3559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*</a:t>
            </a:r>
            <a:r>
              <a:rPr lang="ko-KR" altLang="en-US" sz="1600" dirty="0" smtClean="0"/>
              <a:t>데이터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 기존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+  FN </a:t>
            </a:r>
            <a:r>
              <a:rPr lang="ko-KR" altLang="en-US" sz="1600" dirty="0" smtClean="0"/>
              <a:t>업데이트</a:t>
            </a:r>
            <a:endParaRPr lang="ko-KR" altLang="en-US" sz="16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416" y="614854"/>
            <a:ext cx="2396724" cy="10479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07686" y="660804"/>
            <a:ext cx="19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참고</a:t>
            </a:r>
            <a:r>
              <a:rPr lang="en-US" altLang="ko-KR" sz="1200" dirty="0" smtClean="0">
                <a:solidFill>
                  <a:srgbClr val="FF0000"/>
                </a:solidFill>
              </a:rPr>
              <a:t>: 4class GCNN </a:t>
            </a:r>
            <a:r>
              <a:rPr lang="ko-KR" altLang="en-US" sz="1200" dirty="0" smtClean="0">
                <a:solidFill>
                  <a:srgbClr val="FF0000"/>
                </a:solidFill>
              </a:rPr>
              <a:t>테스트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환경</a:t>
            </a:r>
            <a:r>
              <a:rPr lang="en-US" altLang="ko-KR" sz="1200" dirty="0" smtClean="0">
                <a:solidFill>
                  <a:srgbClr val="FF0000"/>
                </a:solidFill>
              </a:rPr>
              <a:t>: (Linux server) </a:t>
            </a: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성능</a:t>
            </a:r>
            <a:r>
              <a:rPr lang="en-US" altLang="ko-KR" sz="1200" dirty="0" smtClean="0">
                <a:solidFill>
                  <a:srgbClr val="FF0000"/>
                </a:solidFill>
              </a:rPr>
              <a:t>: 94.67%</a:t>
            </a: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모델</a:t>
            </a:r>
            <a:r>
              <a:rPr lang="en-US" altLang="ko-KR" sz="1200" dirty="0" smtClean="0">
                <a:solidFill>
                  <a:srgbClr val="FF0000"/>
                </a:solidFill>
              </a:rPr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NET </a:t>
            </a:r>
            <a:r>
              <a:rPr lang="ko-KR" altLang="en-US" sz="1200" dirty="0" smtClean="0">
                <a:solidFill>
                  <a:srgbClr val="FF0000"/>
                </a:solidFill>
              </a:rPr>
              <a:t>모델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데이터 </a:t>
            </a:r>
            <a:r>
              <a:rPr lang="en-US" altLang="ko-KR" sz="1200" dirty="0" smtClean="0">
                <a:solidFill>
                  <a:srgbClr val="FF0000"/>
                </a:solidFill>
              </a:rPr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기존 </a:t>
            </a:r>
            <a:r>
              <a:rPr lang="en-US" altLang="ko-KR" sz="1200" dirty="0" smtClean="0">
                <a:solidFill>
                  <a:srgbClr val="FF0000"/>
                </a:solidFill>
              </a:rPr>
              <a:t>+ NET 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25" idx="1"/>
          </p:cNvCxnSpPr>
          <p:nvPr/>
        </p:nvCxnSpPr>
        <p:spPr>
          <a:xfrm flipH="1" flipV="1">
            <a:off x="5829300" y="1138426"/>
            <a:ext cx="844116" cy="4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871778" y="1674116"/>
            <a:ext cx="2124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 </a:t>
            </a:r>
            <a:r>
              <a:rPr lang="ko-KR" altLang="en-US" sz="1100" dirty="0" smtClean="0"/>
              <a:t>동일한 </a:t>
            </a:r>
            <a:r>
              <a:rPr lang="ko-KR" altLang="en-US" sz="1100" dirty="0" err="1" smtClean="0"/>
              <a:t>테스트셋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620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WSI </a:t>
            </a:r>
            <a:r>
              <a:rPr lang="ko-KR" altLang="en-US" b="1" dirty="0" smtClean="0">
                <a:latin typeface="+mj-ea"/>
              </a:rPr>
              <a:t>업데이트 관련 이슈 사항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435083"/>
              </p:ext>
            </p:extLst>
          </p:nvPr>
        </p:nvGraphicFramePr>
        <p:xfrm>
          <a:off x="1706903" y="3508924"/>
          <a:ext cx="6732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000">
                  <a:extLst>
                    <a:ext uri="{9D8B030D-6E8A-4147-A177-3AD203B41FA5}">
                      <a16:colId xmlns:a16="http://schemas.microsoft.com/office/drawing/2014/main" val="245918406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401489252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905554293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23386140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402690806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Anatomy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Date(version)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</a:rPr>
                        <a:t>acc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(CSV)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</a:rPr>
                        <a:t>acc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(DB)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60965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3class/models/stomach/</a:t>
                      </a:r>
                      <a:r>
                        <a:rPr lang="en-US" altLang="ko-KR" sz="1050" b="1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slide_classifier</a:t>
                      </a:r>
                      <a:r>
                        <a:rPr lang="en-US" altLang="ko-KR" sz="105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/20220207_124756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20220207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0.9650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0.6333</a:t>
                      </a:r>
                      <a:endParaRPr lang="en-US" altLang="ko-KR" sz="1400" dirty="0" smtClean="0">
                        <a:solidFill>
                          <a:srgbClr val="FF0000"/>
                        </a:solidFill>
                        <a:latin typeface="NotoSans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94351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3class/models/colon/</a:t>
                      </a:r>
                      <a:r>
                        <a:rPr lang="en-US" altLang="ko-KR" sz="1050" b="1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slide_classifier</a:t>
                      </a:r>
                      <a:r>
                        <a:rPr lang="en-US" altLang="ko-KR" sz="105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/20220206_152615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20220206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0.9150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0.9133</a:t>
                      </a:r>
                      <a:endParaRPr lang="en-US" altLang="ko-KR" sz="14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303070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355684" y="612647"/>
            <a:ext cx="1324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기존 </a:t>
            </a:r>
            <a:r>
              <a:rPr lang="en-US" altLang="ko-KR" sz="1600" b="1" dirty="0" smtClean="0"/>
              <a:t>14</a:t>
            </a:r>
            <a:r>
              <a:rPr lang="ko-KR" altLang="en-US" sz="1600" b="1" dirty="0" smtClean="0"/>
              <a:t>번</a:t>
            </a:r>
            <a:endParaRPr lang="ko-KR" altLang="en-US" sz="160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41" y="2164085"/>
            <a:ext cx="939584" cy="76980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330519" y="1768245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226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568" y="2178152"/>
            <a:ext cx="939584" cy="76980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552" y="1785254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225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80" y="930423"/>
            <a:ext cx="939584" cy="769804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2275477" y="1225478"/>
            <a:ext cx="404747" cy="573934"/>
            <a:chOff x="5450408" y="3255368"/>
            <a:chExt cx="489744" cy="694460"/>
          </a:xfrm>
        </p:grpSpPr>
        <p:sp>
          <p:nvSpPr>
            <p:cNvPr id="31" name="원통 3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원통 3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원통 3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3337696" y="1759184"/>
            <a:ext cx="1365890" cy="1310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18" idx="2"/>
            <a:endCxn id="12" idx="0"/>
          </p:cNvCxnSpPr>
          <p:nvPr/>
        </p:nvCxnSpPr>
        <p:spPr>
          <a:xfrm>
            <a:off x="4020641" y="3069898"/>
            <a:ext cx="1052262" cy="4390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3" idx="1"/>
            <a:endCxn id="20" idx="3"/>
          </p:cNvCxnSpPr>
          <p:nvPr/>
        </p:nvCxnSpPr>
        <p:spPr>
          <a:xfrm flipH="1" flipV="1">
            <a:off x="1114625" y="2548987"/>
            <a:ext cx="2472943" cy="14067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79751" y="2584403"/>
            <a:ext cx="2371162" cy="298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Linux 225</a:t>
            </a:r>
            <a:r>
              <a:rPr lang="ko-KR" altLang="en-US" sz="1000" dirty="0"/>
              <a:t>번 서버로 모델 복사 필요</a:t>
            </a:r>
            <a:endParaRPr lang="en-US" altLang="ko-KR" sz="1000" dirty="0"/>
          </a:p>
        </p:txBody>
      </p:sp>
      <p:cxnSp>
        <p:nvCxnSpPr>
          <p:cNvPr id="46" name="직선 화살표 연결선 45"/>
          <p:cNvCxnSpPr>
            <a:stCxn id="23" idx="1"/>
            <a:endCxn id="32" idx="4"/>
          </p:cNvCxnSpPr>
          <p:nvPr/>
        </p:nvCxnSpPr>
        <p:spPr>
          <a:xfrm flipH="1" flipV="1">
            <a:off x="2680224" y="1513443"/>
            <a:ext cx="907344" cy="1049611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625673" y="3126490"/>
            <a:ext cx="3559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*</a:t>
            </a:r>
            <a:r>
              <a:rPr lang="ko-KR" altLang="en-US" sz="1600" dirty="0" smtClean="0"/>
              <a:t>데이터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 기존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+  FN </a:t>
            </a:r>
            <a:r>
              <a:rPr lang="ko-KR" altLang="en-US" sz="1600" dirty="0" smtClean="0"/>
              <a:t>업데이트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687437" y="3136858"/>
            <a:ext cx="148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Densenet</a:t>
            </a:r>
            <a:r>
              <a:rPr lang="en-US" altLang="ko-KR" dirty="0" smtClean="0"/>
              <a:t> 201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706903" y="524613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EfficientNet</a:t>
            </a:r>
            <a:endParaRPr lang="ko-KR" altLang="en-US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795855"/>
              </p:ext>
            </p:extLst>
          </p:nvPr>
        </p:nvGraphicFramePr>
        <p:xfrm>
          <a:off x="1783033" y="5615466"/>
          <a:ext cx="67320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000">
                  <a:extLst>
                    <a:ext uri="{9D8B030D-6E8A-4147-A177-3AD203B41FA5}">
                      <a16:colId xmlns:a16="http://schemas.microsoft.com/office/drawing/2014/main" val="245918406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401489252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905554293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23386140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4026908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Anatomy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Date(version)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</a:rPr>
                        <a:t>acc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(CSV)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</a:rPr>
                        <a:t>acc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(DB)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609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20220217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0.9050</a:t>
                      </a:r>
                      <a:endParaRPr lang="en-US" altLang="ko-KR" sz="14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0.7527</a:t>
                      </a:r>
                      <a:endParaRPr lang="en-US" altLang="ko-KR" sz="1400" dirty="0" smtClean="0">
                        <a:solidFill>
                          <a:srgbClr val="FF0000"/>
                        </a:solidFill>
                        <a:latin typeface="NotoSans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943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20220217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0.9400</a:t>
                      </a:r>
                      <a:endParaRPr lang="en-US" altLang="ko-KR" sz="14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0.9200</a:t>
                      </a:r>
                      <a:endParaRPr lang="en-US" altLang="ko-KR" sz="14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303070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57713" y="1749797"/>
            <a:ext cx="1365890" cy="1310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36" idx="2"/>
            <a:endCxn id="34" idx="1"/>
          </p:cNvCxnSpPr>
          <p:nvPr/>
        </p:nvCxnSpPr>
        <p:spPr>
          <a:xfrm rot="16200000" flipH="1">
            <a:off x="-297572" y="4098740"/>
            <a:ext cx="3118835" cy="104237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67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WSI </a:t>
            </a:r>
            <a:r>
              <a:rPr lang="ko-KR" altLang="en-US" b="1" dirty="0" smtClean="0">
                <a:latin typeface="+mj-ea"/>
              </a:rPr>
              <a:t>업데이트 관련 이슈 사항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3626" y="5743661"/>
            <a:ext cx="4323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*GCNN </a:t>
            </a:r>
            <a:r>
              <a:rPr lang="ko-KR" altLang="en-US" sz="1100" dirty="0" smtClean="0"/>
              <a:t>모델은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linux</a:t>
            </a:r>
            <a:r>
              <a:rPr lang="ko-KR" altLang="en-US" sz="1100" dirty="0" smtClean="0"/>
              <a:t>에서 개발된 </a:t>
            </a:r>
            <a:r>
              <a:rPr lang="ko-KR" altLang="en-US" sz="1100" dirty="0" err="1" smtClean="0"/>
              <a:t>모델임</a:t>
            </a:r>
            <a:endParaRPr lang="ko-KR" altLang="en-US" sz="11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3" y="2339945"/>
            <a:ext cx="4030137" cy="17621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7980" y="4207604"/>
            <a:ext cx="30837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참고</a:t>
            </a:r>
            <a:r>
              <a:rPr lang="en-US" altLang="ko-KR" sz="1200" dirty="0" smtClean="0"/>
              <a:t>: 4class GCNN </a:t>
            </a:r>
            <a:r>
              <a:rPr lang="ko-KR" altLang="en-US" sz="1200" dirty="0" smtClean="0"/>
              <a:t>테스트 </a:t>
            </a:r>
            <a:endParaRPr lang="en-US" altLang="ko-KR" sz="1200" dirty="0" smtClean="0"/>
          </a:p>
          <a:p>
            <a:r>
              <a:rPr lang="ko-KR" altLang="en-US" sz="1200" dirty="0" smtClean="0"/>
              <a:t>환경</a:t>
            </a:r>
            <a:r>
              <a:rPr lang="en-US" altLang="ko-KR" sz="1200" dirty="0" smtClean="0"/>
              <a:t>: </a:t>
            </a:r>
            <a:endParaRPr lang="en-US" altLang="ko-KR" sz="12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훈련</a:t>
            </a:r>
            <a:r>
              <a:rPr lang="en-US" altLang="ko-KR" sz="1200" dirty="0" smtClean="0"/>
              <a:t>:  </a:t>
            </a:r>
            <a:r>
              <a:rPr lang="en-US" altLang="ko-KR" sz="1200" dirty="0" err="1" smtClean="0"/>
              <a:t>linux</a:t>
            </a:r>
            <a:endParaRPr lang="en-US" altLang="ko-KR" sz="12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테스트</a:t>
            </a:r>
            <a:r>
              <a:rPr lang="en-US" altLang="ko-KR" sz="1200" dirty="0" smtClean="0"/>
              <a:t>: Linux server </a:t>
            </a:r>
            <a:endParaRPr lang="en-US" altLang="ko-KR" sz="1200" dirty="0" smtClean="0"/>
          </a:p>
          <a:p>
            <a:r>
              <a:rPr lang="ko-KR" altLang="en-US" sz="1200" dirty="0" smtClean="0"/>
              <a:t>성능</a:t>
            </a:r>
            <a:r>
              <a:rPr lang="en-US" altLang="ko-KR" sz="1200" dirty="0" smtClean="0"/>
              <a:t>: 94.67%</a:t>
            </a:r>
          </a:p>
          <a:p>
            <a:r>
              <a:rPr lang="ko-KR" altLang="en-US" sz="1200" dirty="0" smtClean="0"/>
              <a:t>모델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NET </a:t>
            </a:r>
            <a:r>
              <a:rPr lang="ko-KR" altLang="en-US" sz="1200" dirty="0" smtClean="0"/>
              <a:t>모델</a:t>
            </a:r>
            <a:endParaRPr lang="en-US" altLang="ko-KR" sz="1200" dirty="0" smtClean="0"/>
          </a:p>
          <a:p>
            <a:r>
              <a:rPr lang="ko-KR" altLang="en-US" sz="1200" dirty="0" smtClean="0"/>
              <a:t>데이터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기존 </a:t>
            </a:r>
            <a:r>
              <a:rPr lang="en-US" altLang="ko-KR" sz="1200" dirty="0" smtClean="0"/>
              <a:t>+ NET 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155575" y="1875503"/>
            <a:ext cx="2124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 </a:t>
            </a:r>
            <a:r>
              <a:rPr lang="ko-KR" altLang="en-US" sz="1100" dirty="0" smtClean="0"/>
              <a:t>동일한 </a:t>
            </a:r>
            <a:r>
              <a:rPr lang="ko-KR" altLang="en-US" sz="1100" dirty="0" err="1" smtClean="0"/>
              <a:t>테스트셋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214" y="2339945"/>
            <a:ext cx="3887148" cy="15313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64582" y="4169447"/>
            <a:ext cx="4030137" cy="142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476612" y="4245761"/>
            <a:ext cx="30837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참고</a:t>
            </a:r>
            <a:r>
              <a:rPr lang="en-US" altLang="ko-KR" sz="1200" dirty="0" smtClean="0"/>
              <a:t>: </a:t>
            </a:r>
            <a:r>
              <a:rPr lang="en-US" altLang="ko-KR" sz="1200" dirty="0" smtClean="0"/>
              <a:t>3class </a:t>
            </a:r>
            <a:r>
              <a:rPr lang="en-US" altLang="ko-KR" sz="1200" dirty="0" smtClean="0"/>
              <a:t>GCNN </a:t>
            </a:r>
            <a:r>
              <a:rPr lang="ko-KR" altLang="en-US" sz="1200" dirty="0" smtClean="0"/>
              <a:t>테스트 </a:t>
            </a:r>
            <a:endParaRPr lang="en-US" altLang="ko-KR" sz="1200" dirty="0" smtClean="0"/>
          </a:p>
          <a:p>
            <a:r>
              <a:rPr lang="ko-KR" altLang="en-US" sz="1200" dirty="0" smtClean="0"/>
              <a:t>환경</a:t>
            </a:r>
            <a:r>
              <a:rPr lang="en-US" altLang="ko-KR" sz="1200" dirty="0" smtClean="0"/>
              <a:t>: </a:t>
            </a:r>
            <a:endParaRPr lang="en-US" altLang="ko-KR" sz="12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훈련</a:t>
            </a:r>
            <a:r>
              <a:rPr lang="en-US" altLang="ko-KR" sz="1200" dirty="0"/>
              <a:t>: Linux</a:t>
            </a:r>
            <a:endParaRPr lang="en-US" altLang="ko-KR" sz="12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테스트</a:t>
            </a:r>
            <a:r>
              <a:rPr lang="en-US" altLang="ko-KR" sz="1200" dirty="0" smtClean="0"/>
              <a:t>: Linux server </a:t>
            </a:r>
            <a:endParaRPr lang="en-US" altLang="ko-KR" sz="1200" dirty="0" smtClean="0"/>
          </a:p>
          <a:p>
            <a:r>
              <a:rPr lang="ko-KR" altLang="en-US" sz="1200" dirty="0" smtClean="0"/>
              <a:t>성능</a:t>
            </a:r>
            <a:r>
              <a:rPr lang="en-US" altLang="ko-KR" sz="1200" dirty="0" smtClean="0"/>
              <a:t>: </a:t>
            </a:r>
            <a:r>
              <a:rPr lang="en-US" altLang="ko-KR" sz="1200" dirty="0" smtClean="0"/>
              <a:t>90.00%</a:t>
            </a:r>
            <a:endParaRPr lang="en-US" altLang="ko-KR" sz="1200" dirty="0" smtClean="0"/>
          </a:p>
          <a:p>
            <a:r>
              <a:rPr lang="ko-KR" altLang="en-US" sz="1200" dirty="0" smtClean="0"/>
              <a:t>모델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NET </a:t>
            </a:r>
            <a:r>
              <a:rPr lang="ko-KR" altLang="en-US" sz="1200" dirty="0" smtClean="0"/>
              <a:t>모델</a:t>
            </a:r>
            <a:endParaRPr lang="en-US" altLang="ko-KR" sz="1200" dirty="0" smtClean="0"/>
          </a:p>
          <a:p>
            <a:r>
              <a:rPr lang="ko-KR" altLang="en-US" sz="1200" dirty="0" smtClean="0"/>
              <a:t>데이터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기존 </a:t>
            </a:r>
            <a:r>
              <a:rPr lang="en-US" altLang="ko-KR" sz="1200" dirty="0" smtClean="0"/>
              <a:t>+ NET 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4483214" y="4207604"/>
            <a:ext cx="4030137" cy="14231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5575" y="685411"/>
            <a:ext cx="6614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GCNN</a:t>
            </a:r>
            <a:r>
              <a:rPr lang="en-US" altLang="ko-KR" dirty="0" smtClean="0"/>
              <a:t>: Colon</a:t>
            </a:r>
            <a:r>
              <a:rPr lang="ko-KR" altLang="en-US" dirty="0" smtClean="0"/>
              <a:t>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에서 수치적으로 높아 데이터 추가 실험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24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현미경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전처리 방법 변경 실험 </a:t>
            </a:r>
            <a:r>
              <a:rPr lang="en-US" altLang="ko-KR" sz="2000" b="1" dirty="0">
                <a:latin typeface="+mj-ea"/>
                <a:ea typeface="+mj-ea"/>
              </a:rPr>
              <a:t>(</a:t>
            </a:r>
            <a:r>
              <a:rPr lang="ko-KR" altLang="en-US" sz="2000" b="1" dirty="0">
                <a:latin typeface="+mj-ea"/>
                <a:ea typeface="+mj-ea"/>
              </a:rPr>
              <a:t>모델 공통</a:t>
            </a:r>
            <a:r>
              <a:rPr lang="en-US" altLang="ko-KR" sz="2000" b="1" dirty="0">
                <a:latin typeface="+mj-ea"/>
                <a:ea typeface="+mj-ea"/>
              </a:rPr>
              <a:t>)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2839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49864</TotalTime>
  <Words>1035</Words>
  <Application>Microsoft Office PowerPoint</Application>
  <PresentationFormat>화면 슬라이드 쇼(4:3)</PresentationFormat>
  <Paragraphs>254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NotoSansKR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638</cp:revision>
  <dcterms:created xsi:type="dcterms:W3CDTF">2021-03-24T07:36:17Z</dcterms:created>
  <dcterms:modified xsi:type="dcterms:W3CDTF">2022-02-18T05:13:22Z</dcterms:modified>
</cp:coreProperties>
</file>